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96" r:id="rId7"/>
    <p:sldId id="259" r:id="rId8"/>
    <p:sldId id="260" r:id="rId9"/>
    <p:sldId id="289" r:id="rId10"/>
    <p:sldId id="262" r:id="rId11"/>
    <p:sldId id="290" r:id="rId12"/>
    <p:sldId id="264" r:id="rId13"/>
    <p:sldId id="291" r:id="rId14"/>
    <p:sldId id="266" r:id="rId15"/>
    <p:sldId id="292" r:id="rId16"/>
    <p:sldId id="268" r:id="rId17"/>
    <p:sldId id="293" r:id="rId18"/>
    <p:sldId id="270" r:id="rId19"/>
    <p:sldId id="261" r:id="rId20"/>
    <p:sldId id="272" r:id="rId21"/>
    <p:sldId id="294" r:id="rId22"/>
    <p:sldId id="274" r:id="rId23"/>
    <p:sldId id="263" r:id="rId24"/>
    <p:sldId id="276" r:id="rId25"/>
    <p:sldId id="295" r:id="rId26"/>
    <p:sldId id="278" r:id="rId27"/>
    <p:sldId id="279" r:id="rId28"/>
    <p:sldId id="280" r:id="rId29"/>
    <p:sldId id="281" r:id="rId30"/>
    <p:sldId id="282" r:id="rId31"/>
    <p:sldId id="283" r:id="rId32"/>
    <p:sldId id="288" r:id="rId33"/>
    <p:sldId id="297" r:id="rId34"/>
    <p:sldId id="287" r:id="rId35"/>
  </p:sldIdLst>
  <p:sldSz cx="18288000" cy="10287000"/>
  <p:notesSz cx="6858000" cy="9144000"/>
  <p:embeddedFontLst>
    <p:embeddedFont>
      <p:font typeface="Bebas Neue" panose="020B0606020202050201" pitchFamily="34" charset="0"/>
      <p:regular r:id="rId36"/>
    </p:embeddedFont>
    <p:embeddedFont>
      <p:font typeface="Bebas Neue Bold" panose="020B0604020202020204" charset="0"/>
      <p:regular r:id="rId37"/>
    </p:embeddedFont>
    <p:embeddedFont>
      <p:font typeface="Calibri" panose="020F0502020204030204" pitchFamily="34" charset="0"/>
      <p:regular r:id="rId38"/>
      <p:bold r:id="rId39"/>
      <p:italic r:id="rId40"/>
      <p:boldItalic r:id="rId41"/>
    </p:embeddedFont>
    <p:embeddedFont>
      <p:font typeface="Canva Sans" panose="020B0604020202020204" charset="0"/>
      <p:regular r:id="rId42"/>
    </p:embeddedFont>
    <p:embeddedFont>
      <p:font typeface="Canva Sans 1" panose="020B0604020202020204" charset="0"/>
      <p:regular r:id="rId43"/>
    </p:embeddedFont>
    <p:embeddedFont>
      <p:font typeface="Canva Sans 1 Bold" panose="020B0604020202020204" charset="0"/>
      <p:regular r:id="rId44"/>
    </p:embeddedFont>
    <p:embeddedFont>
      <p:font typeface="Canva Sans 2 Bold" panose="020B0604020202020204" charset="0"/>
      <p:regular r:id="rId45"/>
    </p:embeddedFont>
    <p:embeddedFont>
      <p:font typeface="Canva Sans Bold" panose="020B0604020202020204" charset="0"/>
      <p:regular r:id="rId46"/>
    </p:embeddedFont>
    <p:embeddedFont>
      <p:font typeface="Poppins" panose="00000500000000000000" pitchFamily="2" charset="0"/>
      <p:regular r:id="rId47"/>
      <p:bold r:id="rId48"/>
      <p:italic r:id="rId49"/>
      <p:boldItalic r:id="rId50"/>
    </p:embeddedFont>
    <p:embeddedFont>
      <p:font typeface="Poppins Bold" panose="00000800000000000000" charset="0"/>
      <p:regular r:id="rId51"/>
    </p:embeddedFont>
    <p:embeddedFont>
      <p:font typeface="Poppins Bold Italics" panose="020B0604020202020204" charset="0"/>
      <p:regular r:id="rId52"/>
    </p:embeddedFont>
    <p:embeddedFont>
      <p:font typeface="Poppins Italics" panose="020B0604020202020204" charset="0"/>
      <p:regular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956676F-FFE5-ED53-676E-A7C251638654}" name="Joseph Clay" initials="JC" userId="S::Joseph.Clay@cambridgeshirepeterborough-ca.gov.uk::50daca4d-bfa3-45b7-9b73-3ca2f6db81dc" providerId="AD"/>
  <p188:author id="{8824169F-00C4-AFED-274E-D00DBF94EDFC}" name="Laura Guymer" initials="LG" userId="S::laura.guymer@cambridgeshirepeterborough-ca.gov.uk::079a34e9-9f86-48a4-ae79-ef755f6cbaa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0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0" d="100"/>
          <a:sy n="40" d="100"/>
        </p:scale>
        <p:origin x="900"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microsoft.com/office/2018/10/relationships/authors" Target="author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16.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6.xml"/><Relationship Id="rId41" Type="http://schemas.openxmlformats.org/officeDocument/2006/relationships/font" Target="fonts/font6.fntdata"/><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9.fntdata"/><Relationship Id="rId52" Type="http://schemas.openxmlformats.org/officeDocument/2006/relationships/font" Target="fonts/font1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51.png"/><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3.png"/><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0.png"/><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53.png"/><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hyperlink" Target="https://formthefuture.org.uk/" TargetMode="External"/><Relationship Id="rId3" Type="http://schemas.openxmlformats.org/officeDocument/2006/relationships/hyperlink" Target="https://www.careers.cam.ac.uk/" TargetMode="External"/><Relationship Id="rId7" Type="http://schemas.openxmlformats.org/officeDocument/2006/relationships/hyperlink" Target="https://www.youthemployment.org.uk/careers-advice-help/choices/getting-a-job/jobcentre-plus-services-for-young-people/" TargetMode="External"/><Relationship Id="rId2" Type="http://schemas.openxmlformats.org/officeDocument/2006/relationships/hyperlink" Target="https://www.careerfocuscambridge.co.uk/" TargetMode="External"/><Relationship Id="rId1" Type="http://schemas.openxmlformats.org/officeDocument/2006/relationships/slideLayout" Target="../slideLayouts/slideLayout7.xml"/><Relationship Id="rId6" Type="http://schemas.openxmlformats.org/officeDocument/2006/relationships/hyperlink" Target="https://nationalcareers.service.gov.uk/" TargetMode="External"/><Relationship Id="rId5" Type="http://schemas.openxmlformats.org/officeDocument/2006/relationships/hyperlink" Target="https://cambridgeshirepeterborough-ca.gov.uk/what-we-deliver/skills/careers-education/" TargetMode="External"/><Relationship Id="rId4" Type="http://schemas.openxmlformats.org/officeDocument/2006/relationships/hyperlink" Target="https://www.cambsals.co.uk/advice-guidance" TargetMode="External"/><Relationship Id="rId9" Type="http://schemas.openxmlformats.org/officeDocument/2006/relationships/hyperlink" Target="https://fis.peterborough.gov.uk/kb5/peterborough/directory/service.page?id=BnLbic-AoL8&amp;familychannel=0"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45" r="629" b="2377"/>
          <a:stretch>
            <a:fillRect/>
          </a:stretch>
        </p:blipFill>
        <p:spPr>
          <a:xfrm>
            <a:off x="4807561" y="0"/>
            <a:ext cx="8952246" cy="10287000"/>
          </a:xfrm>
          <a:prstGeom prst="rect">
            <a:avLst/>
          </a:prstGeom>
        </p:spPr>
      </p:pic>
      <p:pic>
        <p:nvPicPr>
          <p:cNvPr id="3" name="Picture 3"/>
          <p:cNvPicPr>
            <a:picLocks noChangeAspect="1"/>
          </p:cNvPicPr>
          <p:nvPr/>
        </p:nvPicPr>
        <p:blipFill>
          <a:blip r:embed="rId3"/>
          <a:srcRect/>
          <a:stretch>
            <a:fillRect/>
          </a:stretch>
        </p:blipFill>
        <p:spPr>
          <a:xfrm>
            <a:off x="0" y="0"/>
            <a:ext cx="4947895" cy="2240984"/>
          </a:xfrm>
          <a:prstGeom prst="rect">
            <a:avLst/>
          </a:prstGeom>
        </p:spPr>
      </p:pic>
      <p:sp>
        <p:nvSpPr>
          <p:cNvPr id="4" name="TextBox 4"/>
          <p:cNvSpPr txBox="1"/>
          <p:nvPr/>
        </p:nvSpPr>
        <p:spPr>
          <a:xfrm>
            <a:off x="3961673" y="4188625"/>
            <a:ext cx="10364653" cy="2821305"/>
          </a:xfrm>
          <a:prstGeom prst="rect">
            <a:avLst/>
          </a:prstGeom>
        </p:spPr>
        <p:txBody>
          <a:bodyPr lIns="0" tIns="0" rIns="0" bIns="0" rtlCol="0" anchor="t">
            <a:spAutoFit/>
          </a:bodyPr>
          <a:lstStyle/>
          <a:p>
            <a:pPr algn="ctr">
              <a:lnSpc>
                <a:spcPts val="7200"/>
              </a:lnSpc>
            </a:pPr>
            <a:r>
              <a:rPr lang="en-US" sz="7200">
                <a:solidFill>
                  <a:srgbClr val="000000"/>
                </a:solidFill>
                <a:latin typeface="Bebas Neue Bold"/>
              </a:rPr>
              <a:t>WORK &amp; SKILLS OPPORTUNITIES</a:t>
            </a:r>
          </a:p>
          <a:p>
            <a:pPr algn="ctr">
              <a:lnSpc>
                <a:spcPts val="7200"/>
              </a:lnSpc>
            </a:pPr>
            <a:r>
              <a:rPr lang="en-US" sz="7200">
                <a:solidFill>
                  <a:srgbClr val="000000"/>
                </a:solidFill>
                <a:latin typeface="Bebas Neue Bold"/>
              </a:rPr>
              <a:t>IN CAMBRIDGESHIRE AND PETERBOROUGH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31F2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5023611" y="1517123"/>
            <a:ext cx="2247294" cy="2215320"/>
          </a:xfrm>
          <a:prstGeom prst="rect">
            <a:avLst/>
          </a:prstGeom>
        </p:spPr>
      </p:pic>
      <p:pic>
        <p:nvPicPr>
          <p:cNvPr id="3" name="Picture 3"/>
          <p:cNvPicPr>
            <a:picLocks noChangeAspect="1"/>
          </p:cNvPicPr>
          <p:nvPr/>
        </p:nvPicPr>
        <p:blipFill>
          <a:blip r:embed="rId3"/>
          <a:srcRect/>
          <a:stretch>
            <a:fillRect/>
          </a:stretch>
        </p:blipFill>
        <p:spPr>
          <a:xfrm>
            <a:off x="14856919" y="5834292"/>
            <a:ext cx="2580676" cy="2580676"/>
          </a:xfrm>
          <a:prstGeom prst="rect">
            <a:avLst/>
          </a:prstGeom>
        </p:spPr>
      </p:pic>
      <p:sp>
        <p:nvSpPr>
          <p:cNvPr id="4" name="TextBox 4"/>
          <p:cNvSpPr txBox="1"/>
          <p:nvPr/>
        </p:nvSpPr>
        <p:spPr>
          <a:xfrm>
            <a:off x="1028700" y="2697014"/>
            <a:ext cx="12512349" cy="1597240"/>
          </a:xfrm>
          <a:prstGeom prst="rect">
            <a:avLst/>
          </a:prstGeom>
        </p:spPr>
        <p:txBody>
          <a:bodyPr lIns="0" tIns="0" rIns="0" bIns="0" rtlCol="0" anchor="t">
            <a:spAutoFit/>
          </a:bodyPr>
          <a:lstStyle/>
          <a:p>
            <a:pPr marL="0" marR="0" lvl="0" indent="0" algn="l" defTabSz="914400" rtl="0" eaLnBrk="1" fontAlgn="auto" latinLnBrk="0" hangingPunct="1">
              <a:lnSpc>
                <a:spcPts val="11883"/>
              </a:lnSpc>
              <a:spcBef>
                <a:spcPts val="0"/>
              </a:spcBef>
              <a:spcAft>
                <a:spcPts val="0"/>
              </a:spcAft>
              <a:buClrTx/>
              <a:buSzTx/>
              <a:buFontTx/>
              <a:buNone/>
              <a:tabLst/>
              <a:defRPr/>
            </a:pPr>
            <a:r>
              <a:rPr kumimoji="0" lang="en-US" sz="11883" b="0" i="0" u="none" strike="noStrike" kern="1200" cap="none" spc="0" normalizeH="0" baseline="0" noProof="0">
                <a:ln>
                  <a:noFill/>
                </a:ln>
                <a:solidFill>
                  <a:srgbClr val="FFFFFF"/>
                </a:solidFill>
                <a:effectLst/>
                <a:uLnTx/>
                <a:uFillTx/>
                <a:latin typeface="Bebas Neue Bold"/>
                <a:ea typeface="+mn-ea"/>
                <a:cs typeface="+mn-cs"/>
              </a:rPr>
              <a:t>MARSHALL GROUP</a:t>
            </a:r>
          </a:p>
        </p:txBody>
      </p:sp>
      <p:sp>
        <p:nvSpPr>
          <p:cNvPr id="5" name="TextBox 5"/>
          <p:cNvSpPr txBox="1"/>
          <p:nvPr/>
        </p:nvSpPr>
        <p:spPr>
          <a:xfrm>
            <a:off x="1078875" y="4195057"/>
            <a:ext cx="13288821" cy="5744845"/>
          </a:xfrm>
          <a:prstGeom prst="rect">
            <a:avLst/>
          </a:prstGeom>
        </p:spPr>
        <p:txBody>
          <a:bodyPr lIns="0" tIns="0" rIns="0" bIns="0" rtlCol="0" anchor="t">
            <a:spAutoFit/>
          </a:bodyPr>
          <a:lstStyle/>
          <a:p>
            <a:pPr marL="561339" marR="0" lvl="1" indent="-280669" algn="l" defTabSz="914400" rtl="0" eaLnBrk="1" fontAlgn="auto" latinLnBrk="0" hangingPunct="1">
              <a:lnSpc>
                <a:spcPts val="4159"/>
              </a:lnSpc>
              <a:spcBef>
                <a:spcPts val="0"/>
              </a:spcBef>
              <a:spcAft>
                <a:spcPts val="0"/>
              </a:spcAft>
              <a:buClrTx/>
              <a:buSzTx/>
              <a:buFont typeface="Arial"/>
              <a:buChar char="•"/>
              <a:tabLst/>
              <a:defRPr/>
            </a:pPr>
            <a:r>
              <a:rPr kumimoji="0" lang="en-US" sz="2599" b="0" i="0" u="none" strike="noStrike" kern="1200" cap="none" spc="0" normalizeH="0" baseline="0" noProof="0">
                <a:ln>
                  <a:noFill/>
                </a:ln>
                <a:solidFill>
                  <a:srgbClr val="FFFFFF"/>
                </a:solidFill>
                <a:effectLst/>
                <a:uLnTx/>
                <a:uFillTx/>
                <a:latin typeface="Poppins"/>
                <a:ea typeface="+mn-ea"/>
                <a:cs typeface="+mn-cs"/>
              </a:rPr>
              <a:t>Marshall Group is an advanced manufacturing company based in </a:t>
            </a:r>
            <a:r>
              <a:rPr kumimoji="0" lang="en-US" sz="2599" b="0" i="0" u="none" strike="noStrike" kern="1200" cap="none" spc="0" normalizeH="0" baseline="0" noProof="0">
                <a:ln>
                  <a:noFill/>
                </a:ln>
                <a:solidFill>
                  <a:srgbClr val="FFFFFF"/>
                </a:solidFill>
                <a:effectLst/>
                <a:uLnTx/>
                <a:uFillTx/>
                <a:latin typeface="Poppins Bold"/>
                <a:ea typeface="+mn-ea"/>
                <a:cs typeface="+mn-cs"/>
              </a:rPr>
              <a:t>South Cambridgeshire</a:t>
            </a:r>
            <a:r>
              <a:rPr kumimoji="0" lang="en-US" sz="2599" b="0" i="0" u="none" strike="noStrike" kern="1200" cap="none" spc="0" normalizeH="0" baseline="0" noProof="0">
                <a:ln>
                  <a:noFill/>
                </a:ln>
                <a:solidFill>
                  <a:srgbClr val="FFFFFF"/>
                </a:solidFill>
                <a:effectLst/>
                <a:uLnTx/>
                <a:uFillTx/>
                <a:latin typeface="Poppins"/>
                <a:ea typeface="+mn-ea"/>
                <a:cs typeface="+mn-cs"/>
              </a:rPr>
              <a:t>, specialising in aerospace solutions.</a:t>
            </a:r>
          </a:p>
          <a:p>
            <a:pPr marL="0" marR="0" lvl="0" indent="0" algn="l" defTabSz="914400" rtl="0" eaLnBrk="1" fontAlgn="auto" latinLnBrk="0" hangingPunct="1">
              <a:lnSpc>
                <a:spcPts val="4159"/>
              </a:lnSpc>
              <a:spcBef>
                <a:spcPts val="0"/>
              </a:spcBef>
              <a:spcAft>
                <a:spcPts val="0"/>
              </a:spcAft>
              <a:buClrTx/>
              <a:buSzTx/>
              <a:buFontTx/>
              <a:buNone/>
              <a:tabLst/>
              <a:defRPr/>
            </a:pPr>
            <a:endParaRPr kumimoji="0" lang="en-US" sz="2599" b="0" i="0" u="none" strike="noStrike" kern="1200" cap="none" spc="0" normalizeH="0" baseline="0" noProof="0">
              <a:ln>
                <a:noFill/>
              </a:ln>
              <a:solidFill>
                <a:srgbClr val="FFFFFF"/>
              </a:solidFill>
              <a:effectLst/>
              <a:uLnTx/>
              <a:uFillTx/>
              <a:latin typeface="Poppins"/>
              <a:ea typeface="+mn-ea"/>
              <a:cs typeface="+mn-cs"/>
            </a:endParaRPr>
          </a:p>
          <a:p>
            <a:pPr marL="561339" marR="0" lvl="1" indent="-280669" algn="l" defTabSz="914400" rtl="0" eaLnBrk="1" fontAlgn="auto" latinLnBrk="0" hangingPunct="1">
              <a:lnSpc>
                <a:spcPts val="4159"/>
              </a:lnSpc>
              <a:spcBef>
                <a:spcPts val="0"/>
              </a:spcBef>
              <a:spcAft>
                <a:spcPts val="0"/>
              </a:spcAft>
              <a:buClrTx/>
              <a:buSzTx/>
              <a:buFont typeface="Arial"/>
              <a:buChar char="•"/>
              <a:tabLst/>
              <a:defRPr/>
            </a:pPr>
            <a:r>
              <a:rPr kumimoji="0" lang="en-US" sz="2599" b="0" i="0" u="none" strike="noStrike" kern="1200" cap="none" spc="0" normalizeH="0" baseline="0" noProof="0">
                <a:ln>
                  <a:noFill/>
                </a:ln>
                <a:solidFill>
                  <a:srgbClr val="FFFFFF"/>
                </a:solidFill>
                <a:effectLst/>
                <a:uLnTx/>
                <a:uFillTx/>
                <a:latin typeface="Poppins"/>
                <a:ea typeface="+mn-ea"/>
                <a:cs typeface="+mn-cs"/>
              </a:rPr>
              <a:t>It is also a major local employer, with over 2,000 staff members working across an array of services including aircraft maintenance, modification and design. </a:t>
            </a:r>
          </a:p>
          <a:p>
            <a:pPr marL="0" marR="0" lvl="0" indent="0" algn="l" defTabSz="914400" rtl="0" eaLnBrk="1" fontAlgn="auto" latinLnBrk="0" hangingPunct="1">
              <a:lnSpc>
                <a:spcPts val="4159"/>
              </a:lnSpc>
              <a:spcBef>
                <a:spcPts val="0"/>
              </a:spcBef>
              <a:spcAft>
                <a:spcPts val="0"/>
              </a:spcAft>
              <a:buClrTx/>
              <a:buSzTx/>
              <a:buFontTx/>
              <a:buNone/>
              <a:tabLst/>
              <a:defRPr/>
            </a:pPr>
            <a:endParaRPr kumimoji="0" lang="en-US" sz="2599" b="0" i="0" u="none" strike="noStrike" kern="1200" cap="none" spc="0" normalizeH="0" baseline="0" noProof="0">
              <a:ln>
                <a:noFill/>
              </a:ln>
              <a:solidFill>
                <a:srgbClr val="FFFFFF"/>
              </a:solidFill>
              <a:effectLst/>
              <a:uLnTx/>
              <a:uFillTx/>
              <a:latin typeface="Poppins"/>
              <a:ea typeface="+mn-ea"/>
              <a:cs typeface="+mn-cs"/>
            </a:endParaRPr>
          </a:p>
          <a:p>
            <a:pPr marL="561339" marR="0" lvl="1" indent="-280669" algn="l" defTabSz="914400" rtl="0" eaLnBrk="1" fontAlgn="auto" latinLnBrk="0" hangingPunct="1">
              <a:lnSpc>
                <a:spcPts val="4159"/>
              </a:lnSpc>
              <a:spcBef>
                <a:spcPts val="0"/>
              </a:spcBef>
              <a:spcAft>
                <a:spcPts val="0"/>
              </a:spcAft>
              <a:buClrTx/>
              <a:buSzTx/>
              <a:buFont typeface="Arial"/>
              <a:buChar char="•"/>
              <a:tabLst/>
              <a:defRPr/>
            </a:pPr>
            <a:r>
              <a:rPr kumimoji="0" lang="en-US" sz="2599" b="0" i="0" u="none" strike="noStrike" kern="1200" cap="none" spc="0" normalizeH="0" baseline="0" noProof="0">
                <a:ln>
                  <a:noFill/>
                </a:ln>
                <a:solidFill>
                  <a:srgbClr val="FFFFFF"/>
                </a:solidFill>
                <a:effectLst/>
                <a:uLnTx/>
                <a:uFillTx/>
                <a:latin typeface="Poppins"/>
                <a:ea typeface="+mn-ea"/>
                <a:cs typeface="+mn-cs"/>
              </a:rPr>
              <a:t>The required skills and qualifications vary depending on the job, with technical roles requiring a degree level qualification, but many other roles requiring either A Levels or relevant work experience, possibly gained through an apprenticeship.</a:t>
            </a:r>
          </a:p>
        </p:txBody>
      </p:sp>
      <p:sp>
        <p:nvSpPr>
          <p:cNvPr id="6" name="TextBox 6"/>
          <p:cNvSpPr txBox="1"/>
          <p:nvPr/>
        </p:nvSpPr>
        <p:spPr>
          <a:xfrm>
            <a:off x="1028700" y="1527858"/>
            <a:ext cx="4537872" cy="1208877"/>
          </a:xfrm>
          <a:prstGeom prst="rect">
            <a:avLst/>
          </a:prstGeom>
        </p:spPr>
        <p:txBody>
          <a:bodyPr lIns="0" tIns="0" rIns="0" bIns="0" rtlCol="0" anchor="t">
            <a:spAutoFit/>
          </a:bodyPr>
          <a:lstStyle/>
          <a:p>
            <a:pPr marL="0" marR="0" lvl="0" indent="0" algn="l" defTabSz="914400" rtl="0" eaLnBrk="1" fontAlgn="auto" latinLnBrk="0" hangingPunct="1">
              <a:lnSpc>
                <a:spcPts val="8968"/>
              </a:lnSpc>
              <a:spcBef>
                <a:spcPts val="0"/>
              </a:spcBef>
              <a:spcAft>
                <a:spcPts val="0"/>
              </a:spcAft>
              <a:buClrTx/>
              <a:buSzTx/>
              <a:buFontTx/>
              <a:buNone/>
              <a:tabLst/>
              <a:defRPr/>
            </a:pPr>
            <a:r>
              <a:rPr kumimoji="0" lang="en-US" sz="8968" b="0" i="0" u="none" strike="noStrike" kern="1200" cap="none" spc="0" normalizeH="0" baseline="0" noProof="0">
                <a:ln>
                  <a:noFill/>
                </a:ln>
                <a:solidFill>
                  <a:srgbClr val="D8B448"/>
                </a:solidFill>
                <a:effectLst/>
                <a:uLnTx/>
                <a:uFillTx/>
                <a:latin typeface="Bebas Neue Bold"/>
                <a:ea typeface="+mn-ea"/>
                <a:cs typeface="+mn-cs"/>
              </a:rPr>
              <a:t>working at</a:t>
            </a:r>
          </a:p>
        </p:txBody>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89284" y="213970"/>
            <a:ext cx="5601271" cy="814730"/>
          </a:xfrm>
          <a:prstGeom prst="rect">
            <a:avLst/>
          </a:prstGeom>
        </p:spPr>
      </p:pic>
      <p:sp>
        <p:nvSpPr>
          <p:cNvPr id="8" name="TextBox 8"/>
          <p:cNvSpPr txBox="1"/>
          <p:nvPr/>
        </p:nvSpPr>
        <p:spPr>
          <a:xfrm>
            <a:off x="1267181" y="373380"/>
            <a:ext cx="4645478" cy="655320"/>
          </a:xfrm>
          <a:prstGeom prst="rect">
            <a:avLst/>
          </a:prstGeom>
        </p:spPr>
        <p:txBody>
          <a:bodyPr lIns="0" tIns="0" rIns="0" bIns="0" rtlCol="0" anchor="t">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800" b="0" i="0" u="none" strike="noStrike" kern="1200" cap="none" spc="0" normalizeH="0" baseline="0" noProof="0">
                <a:ln>
                  <a:noFill/>
                </a:ln>
                <a:solidFill>
                  <a:srgbClr val="D8B448"/>
                </a:solidFill>
                <a:effectLst/>
                <a:uLnTx/>
                <a:uFillTx/>
                <a:latin typeface="Bebas Neue Bold"/>
                <a:ea typeface="+mn-ea"/>
                <a:cs typeface="+mn-cs"/>
              </a:rPr>
              <a:t>EMPLOYER PROFILE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11032724" y="-60240"/>
            <a:ext cx="3621436" cy="3621436"/>
            <a:chOff x="0" y="0"/>
            <a:chExt cx="6238240" cy="6238240"/>
          </a:xfrm>
        </p:grpSpPr>
        <p:sp>
          <p:nvSpPr>
            <p:cNvPr id="3" name="Freeform 3"/>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B91646"/>
            </a:solidFill>
          </p:spPr>
        </p:sp>
      </p:grpSp>
      <p:grpSp>
        <p:nvGrpSpPr>
          <p:cNvPr id="4" name="Group 4"/>
          <p:cNvGrpSpPr/>
          <p:nvPr/>
        </p:nvGrpSpPr>
        <p:grpSpPr>
          <a:xfrm>
            <a:off x="14666564" y="-60240"/>
            <a:ext cx="3621436" cy="3621436"/>
            <a:chOff x="0" y="0"/>
            <a:chExt cx="6238240" cy="6238240"/>
          </a:xfrm>
        </p:grpSpPr>
        <p:sp>
          <p:nvSpPr>
            <p:cNvPr id="5" name="Freeform 5"/>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B91646"/>
            </a:solidFill>
          </p:spPr>
        </p:sp>
      </p:grpSp>
      <p:grpSp>
        <p:nvGrpSpPr>
          <p:cNvPr id="6" name="Group 6"/>
          <p:cNvGrpSpPr/>
          <p:nvPr/>
        </p:nvGrpSpPr>
        <p:grpSpPr>
          <a:xfrm>
            <a:off x="12229200" y="3423600"/>
            <a:ext cx="4917600" cy="4118400"/>
            <a:chOff x="0" y="0"/>
            <a:chExt cx="812800" cy="769416"/>
          </a:xfrm>
        </p:grpSpPr>
        <p:sp>
          <p:nvSpPr>
            <p:cNvPr id="7" name="Freeform 7"/>
            <p:cNvSpPr/>
            <p:nvPr/>
          </p:nvSpPr>
          <p:spPr>
            <a:xfrm>
              <a:off x="130998" y="0"/>
              <a:ext cx="550803" cy="769416"/>
            </a:xfrm>
            <a:custGeom>
              <a:avLst/>
              <a:gdLst/>
              <a:ahLst/>
              <a:cxnLst/>
              <a:rect l="l" t="t" r="r" b="b"/>
              <a:pathLst>
                <a:path w="550803" h="769416">
                  <a:moveTo>
                    <a:pt x="275402" y="0"/>
                  </a:moveTo>
                  <a:cubicBezTo>
                    <a:pt x="440080" y="56075"/>
                    <a:pt x="550804" y="210745"/>
                    <a:pt x="550804" y="384708"/>
                  </a:cubicBezTo>
                  <a:cubicBezTo>
                    <a:pt x="550804" y="558671"/>
                    <a:pt x="440080" y="713341"/>
                    <a:pt x="275402" y="769416"/>
                  </a:cubicBezTo>
                  <a:cubicBezTo>
                    <a:pt x="110724" y="713341"/>
                    <a:pt x="0" y="558671"/>
                    <a:pt x="0" y="384708"/>
                  </a:cubicBezTo>
                  <a:cubicBezTo>
                    <a:pt x="0" y="210745"/>
                    <a:pt x="110724" y="56075"/>
                    <a:pt x="275402" y="0"/>
                  </a:cubicBezTo>
                  <a:close/>
                </a:path>
              </a:pathLst>
            </a:custGeom>
            <a:solidFill>
              <a:srgbClr val="B91646"/>
            </a:solidFill>
          </p:spPr>
        </p:sp>
        <p:sp>
          <p:nvSpPr>
            <p:cNvPr id="8" name="TextBox 8"/>
            <p:cNvSpPr txBox="1"/>
            <p:nvPr/>
          </p:nvSpPr>
          <p:spPr>
            <a:xfrm>
              <a:off x="76200" y="-76200"/>
              <a:ext cx="660400" cy="812800"/>
            </a:xfrm>
            <a:prstGeom prst="rect">
              <a:avLst/>
            </a:prstGeom>
          </p:spPr>
          <p:txBody>
            <a:bodyPr lIns="50800" tIns="50800" rIns="50800" bIns="50800" rtlCol="0" anchor="ctr"/>
            <a:lstStyle/>
            <a:p>
              <a:pPr algn="ctr">
                <a:lnSpc>
                  <a:spcPts val="5120"/>
                </a:lnSpc>
              </a:pPr>
              <a:r>
                <a:rPr lang="en-US" sz="3200">
                  <a:solidFill>
                    <a:srgbClr val="FFFFFF"/>
                  </a:solidFill>
                  <a:latin typeface="Poppins Bold"/>
                </a:rPr>
                <a:t>Skills</a:t>
              </a:r>
            </a:p>
            <a:p>
              <a:pPr algn="ctr">
                <a:lnSpc>
                  <a:spcPts val="3040"/>
                </a:lnSpc>
              </a:pPr>
              <a:r>
                <a:rPr lang="en-US" sz="1900">
                  <a:solidFill>
                    <a:srgbClr val="FFFFFF"/>
                  </a:solidFill>
                  <a:latin typeface="Poppins"/>
                </a:rPr>
                <a:t>Data skills</a:t>
              </a:r>
            </a:p>
            <a:p>
              <a:pPr algn="ctr">
                <a:lnSpc>
                  <a:spcPts val="3040"/>
                </a:lnSpc>
              </a:pPr>
              <a:r>
                <a:rPr lang="en-US" sz="1900">
                  <a:solidFill>
                    <a:srgbClr val="FFFFFF"/>
                  </a:solidFill>
                  <a:latin typeface="Poppins"/>
                </a:rPr>
                <a:t>Initiative</a:t>
              </a:r>
            </a:p>
            <a:p>
              <a:pPr algn="ctr">
                <a:lnSpc>
                  <a:spcPts val="3040"/>
                </a:lnSpc>
              </a:pPr>
              <a:r>
                <a:rPr lang="en-US" sz="1900">
                  <a:solidFill>
                    <a:srgbClr val="FFFFFF"/>
                  </a:solidFill>
                  <a:latin typeface="Poppins"/>
                </a:rPr>
                <a:t>Time management</a:t>
              </a:r>
            </a:p>
            <a:p>
              <a:pPr algn="ctr">
                <a:lnSpc>
                  <a:spcPts val="3040"/>
                </a:lnSpc>
              </a:pPr>
              <a:r>
                <a:rPr lang="en-US" sz="1900">
                  <a:solidFill>
                    <a:srgbClr val="FFFFFF"/>
                  </a:solidFill>
                  <a:latin typeface="Poppins"/>
                </a:rPr>
                <a:t>Adaptability</a:t>
              </a:r>
            </a:p>
          </p:txBody>
        </p:sp>
      </p:grpSp>
      <p:grpSp>
        <p:nvGrpSpPr>
          <p:cNvPr id="9" name="Group 9"/>
          <p:cNvGrpSpPr/>
          <p:nvPr/>
        </p:nvGrpSpPr>
        <p:grpSpPr>
          <a:xfrm>
            <a:off x="688888" y="1341150"/>
            <a:ext cx="9040143" cy="1382421"/>
            <a:chOff x="0" y="0"/>
            <a:chExt cx="2380943" cy="364094"/>
          </a:xfrm>
        </p:grpSpPr>
        <p:sp>
          <p:nvSpPr>
            <p:cNvPr id="10" name="Freeform 10"/>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B91646"/>
            </a:solidFill>
          </p:spPr>
        </p:sp>
        <p:sp>
          <p:nvSpPr>
            <p:cNvPr id="11" name="TextBox 11"/>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grpSp>
        <p:nvGrpSpPr>
          <p:cNvPr id="12" name="Group 12"/>
          <p:cNvGrpSpPr/>
          <p:nvPr/>
        </p:nvGrpSpPr>
        <p:grpSpPr>
          <a:xfrm>
            <a:off x="1028700" y="4454414"/>
            <a:ext cx="5441381" cy="3079696"/>
            <a:chOff x="0" y="0"/>
            <a:chExt cx="6586034" cy="3727543"/>
          </a:xfrm>
        </p:grpSpPr>
        <p:sp>
          <p:nvSpPr>
            <p:cNvPr id="13" name="Freeform 13"/>
            <p:cNvSpPr/>
            <p:nvPr/>
          </p:nvSpPr>
          <p:spPr>
            <a:xfrm>
              <a:off x="0" y="0"/>
              <a:ext cx="6586034" cy="3727543"/>
            </a:xfrm>
            <a:custGeom>
              <a:avLst/>
              <a:gdLst/>
              <a:ahLst/>
              <a:cxnLst/>
              <a:rect l="l" t="t" r="r" b="b"/>
              <a:pathLst>
                <a:path w="6586034" h="3727543">
                  <a:moveTo>
                    <a:pt x="6586034" y="279400"/>
                  </a:moveTo>
                  <a:lnTo>
                    <a:pt x="6586034" y="0"/>
                  </a:lnTo>
                  <a:lnTo>
                    <a:pt x="0" y="0"/>
                  </a:lnTo>
                  <a:lnTo>
                    <a:pt x="0" y="3727543"/>
                  </a:lnTo>
                  <a:lnTo>
                    <a:pt x="6586034" y="3727543"/>
                  </a:lnTo>
                  <a:lnTo>
                    <a:pt x="6586034" y="279400"/>
                  </a:lnTo>
                  <a:close/>
                  <a:moveTo>
                    <a:pt x="6507293" y="279400"/>
                  </a:moveTo>
                  <a:lnTo>
                    <a:pt x="6507293" y="3648803"/>
                  </a:lnTo>
                  <a:lnTo>
                    <a:pt x="78740" y="3648803"/>
                  </a:lnTo>
                  <a:lnTo>
                    <a:pt x="78740" y="78740"/>
                  </a:lnTo>
                  <a:lnTo>
                    <a:pt x="6507293" y="78740"/>
                  </a:lnTo>
                  <a:lnTo>
                    <a:pt x="6507293" y="279400"/>
                  </a:lnTo>
                  <a:close/>
                </a:path>
              </a:pathLst>
            </a:custGeom>
            <a:solidFill>
              <a:srgbClr val="B91646"/>
            </a:solidFill>
          </p:spPr>
        </p:sp>
      </p:grpSp>
      <p:grpSp>
        <p:nvGrpSpPr>
          <p:cNvPr id="14" name="Group 14"/>
          <p:cNvGrpSpPr/>
          <p:nvPr/>
        </p:nvGrpSpPr>
        <p:grpSpPr>
          <a:xfrm>
            <a:off x="6713698" y="4454414"/>
            <a:ext cx="5767182" cy="3079696"/>
            <a:chOff x="0" y="0"/>
            <a:chExt cx="6980370" cy="3727543"/>
          </a:xfrm>
        </p:grpSpPr>
        <p:sp>
          <p:nvSpPr>
            <p:cNvPr id="15" name="Freeform 15"/>
            <p:cNvSpPr/>
            <p:nvPr/>
          </p:nvSpPr>
          <p:spPr>
            <a:xfrm>
              <a:off x="0" y="0"/>
              <a:ext cx="6980370" cy="3727543"/>
            </a:xfrm>
            <a:custGeom>
              <a:avLst/>
              <a:gdLst/>
              <a:ahLst/>
              <a:cxnLst/>
              <a:rect l="l" t="t" r="r" b="b"/>
              <a:pathLst>
                <a:path w="6980370" h="3727543">
                  <a:moveTo>
                    <a:pt x="6980370" y="279400"/>
                  </a:moveTo>
                  <a:lnTo>
                    <a:pt x="6980370" y="0"/>
                  </a:lnTo>
                  <a:lnTo>
                    <a:pt x="0" y="0"/>
                  </a:lnTo>
                  <a:lnTo>
                    <a:pt x="0" y="3727543"/>
                  </a:lnTo>
                  <a:lnTo>
                    <a:pt x="6980370" y="3727543"/>
                  </a:lnTo>
                  <a:lnTo>
                    <a:pt x="6980370" y="279400"/>
                  </a:lnTo>
                  <a:close/>
                  <a:moveTo>
                    <a:pt x="6901630" y="279400"/>
                  </a:moveTo>
                  <a:lnTo>
                    <a:pt x="6901630" y="3648803"/>
                  </a:lnTo>
                  <a:lnTo>
                    <a:pt x="78740" y="3648803"/>
                  </a:lnTo>
                  <a:lnTo>
                    <a:pt x="78740" y="78740"/>
                  </a:lnTo>
                  <a:lnTo>
                    <a:pt x="6901630" y="78740"/>
                  </a:lnTo>
                  <a:lnTo>
                    <a:pt x="6901630" y="279400"/>
                  </a:lnTo>
                  <a:close/>
                </a:path>
              </a:pathLst>
            </a:custGeom>
            <a:solidFill>
              <a:srgbClr val="B91646"/>
            </a:solidFill>
          </p:spPr>
        </p:sp>
      </p:grpSp>
      <p:grpSp>
        <p:nvGrpSpPr>
          <p:cNvPr id="16" name="Group 16"/>
          <p:cNvGrpSpPr/>
          <p:nvPr/>
        </p:nvGrpSpPr>
        <p:grpSpPr>
          <a:xfrm>
            <a:off x="3297636" y="7047587"/>
            <a:ext cx="11616224" cy="2335287"/>
            <a:chOff x="0" y="0"/>
            <a:chExt cx="3059417" cy="615055"/>
          </a:xfrm>
        </p:grpSpPr>
        <p:sp>
          <p:nvSpPr>
            <p:cNvPr id="17" name="Freeform 17"/>
            <p:cNvSpPr/>
            <p:nvPr/>
          </p:nvSpPr>
          <p:spPr>
            <a:xfrm>
              <a:off x="0" y="0"/>
              <a:ext cx="3059417" cy="615055"/>
            </a:xfrm>
            <a:custGeom>
              <a:avLst/>
              <a:gdLst/>
              <a:ahLst/>
              <a:cxnLst/>
              <a:rect l="l" t="t" r="r" b="b"/>
              <a:pathLst>
                <a:path w="3059417" h="615055">
                  <a:moveTo>
                    <a:pt x="3059417" y="307527"/>
                  </a:moveTo>
                  <a:lnTo>
                    <a:pt x="2653017" y="0"/>
                  </a:lnTo>
                  <a:lnTo>
                    <a:pt x="2653017" y="203200"/>
                  </a:lnTo>
                  <a:lnTo>
                    <a:pt x="0" y="203200"/>
                  </a:lnTo>
                  <a:lnTo>
                    <a:pt x="0" y="411855"/>
                  </a:lnTo>
                  <a:lnTo>
                    <a:pt x="2653017" y="411855"/>
                  </a:lnTo>
                  <a:lnTo>
                    <a:pt x="2653017" y="615055"/>
                  </a:lnTo>
                  <a:lnTo>
                    <a:pt x="3059417" y="307527"/>
                  </a:lnTo>
                  <a:close/>
                </a:path>
              </a:pathLst>
            </a:custGeom>
            <a:solidFill>
              <a:srgbClr val="B91646"/>
            </a:solidFill>
          </p:spPr>
        </p:sp>
        <p:sp>
          <p:nvSpPr>
            <p:cNvPr id="18" name="TextBox 18"/>
            <p:cNvSpPr txBox="1"/>
            <p:nvPr/>
          </p:nvSpPr>
          <p:spPr>
            <a:xfrm>
              <a:off x="0" y="88900"/>
              <a:ext cx="711200" cy="520700"/>
            </a:xfrm>
            <a:prstGeom prst="rect">
              <a:avLst/>
            </a:prstGeom>
          </p:spPr>
          <p:txBody>
            <a:bodyPr lIns="50800" tIns="50800" rIns="50800" bIns="50800" rtlCol="0" anchor="ctr"/>
            <a:lstStyle/>
            <a:p>
              <a:pPr algn="ctr">
                <a:lnSpc>
                  <a:spcPts val="3839"/>
                </a:lnSpc>
              </a:pPr>
              <a:endParaRPr/>
            </a:p>
          </p:txBody>
        </p:sp>
      </p:grpSp>
      <p:pic>
        <p:nvPicPr>
          <p:cNvPr id="19" name="Picture 19"/>
          <p:cNvPicPr>
            <a:picLocks noChangeAspect="1"/>
          </p:cNvPicPr>
          <p:nvPr/>
        </p:nvPicPr>
        <p:blipFill>
          <a:blip r:embed="rId2"/>
          <a:srcRect/>
          <a:stretch>
            <a:fillRect/>
          </a:stretch>
        </p:blipFill>
        <p:spPr>
          <a:xfrm>
            <a:off x="4504592" y="7863046"/>
            <a:ext cx="704367" cy="704367"/>
          </a:xfrm>
          <a:prstGeom prst="rect">
            <a:avLst/>
          </a:prstGeom>
        </p:spPr>
      </p:pic>
      <p:pic>
        <p:nvPicPr>
          <p:cNvPr id="20" name="Picture 20"/>
          <p:cNvPicPr>
            <a:picLocks noChangeAspect="1"/>
          </p:cNvPicPr>
          <p:nvPr/>
        </p:nvPicPr>
        <p:blipFill>
          <a:blip r:embed="rId3"/>
          <a:srcRect/>
          <a:stretch>
            <a:fillRect/>
          </a:stretch>
        </p:blipFill>
        <p:spPr>
          <a:xfrm>
            <a:off x="11140249" y="7855255"/>
            <a:ext cx="719951" cy="719951"/>
          </a:xfrm>
          <a:prstGeom prst="rect">
            <a:avLst/>
          </a:prstGeom>
        </p:spPr>
      </p:pic>
      <p:pic>
        <p:nvPicPr>
          <p:cNvPr id="21" name="Picture 21"/>
          <p:cNvPicPr>
            <a:picLocks noChangeAspect="1"/>
          </p:cNvPicPr>
          <p:nvPr/>
        </p:nvPicPr>
        <p:blipFill>
          <a:blip r:embed="rId4"/>
          <a:srcRect/>
          <a:stretch>
            <a:fillRect/>
          </a:stretch>
        </p:blipFill>
        <p:spPr>
          <a:xfrm>
            <a:off x="1375312" y="7534110"/>
            <a:ext cx="1456940" cy="1603219"/>
          </a:xfrm>
          <a:prstGeom prst="rect">
            <a:avLst/>
          </a:prstGeom>
        </p:spPr>
      </p:pic>
      <p:pic>
        <p:nvPicPr>
          <p:cNvPr id="22" name="Picture 22"/>
          <p:cNvPicPr>
            <a:picLocks noChangeAspect="1"/>
          </p:cNvPicPr>
          <p:nvPr/>
        </p:nvPicPr>
        <p:blipFill>
          <a:blip r:embed="rId5"/>
          <a:srcRect/>
          <a:stretch>
            <a:fillRect/>
          </a:stretch>
        </p:blipFill>
        <p:spPr>
          <a:xfrm>
            <a:off x="15238297" y="7335843"/>
            <a:ext cx="1382304" cy="1569902"/>
          </a:xfrm>
          <a:prstGeom prst="rect">
            <a:avLst/>
          </a:prstGeom>
        </p:spPr>
      </p:pic>
      <p:pic>
        <p:nvPicPr>
          <p:cNvPr id="23" name="Picture 23"/>
          <p:cNvPicPr>
            <a:picLocks noChangeAspect="1"/>
          </p:cNvPicPr>
          <p:nvPr/>
        </p:nvPicPr>
        <p:blipFill>
          <a:blip r:embed="rId6"/>
          <a:srcRect/>
          <a:stretch>
            <a:fillRect/>
          </a:stretch>
        </p:blipFill>
        <p:spPr>
          <a:xfrm>
            <a:off x="6782972" y="162998"/>
            <a:ext cx="1022618" cy="1016227"/>
          </a:xfrm>
          <a:prstGeom prst="rect">
            <a:avLst/>
          </a:prstGeom>
        </p:spPr>
      </p:pic>
      <p:sp>
        <p:nvSpPr>
          <p:cNvPr id="24" name="TextBox 24"/>
          <p:cNvSpPr txBox="1"/>
          <p:nvPr/>
        </p:nvSpPr>
        <p:spPr>
          <a:xfrm>
            <a:off x="4056048" y="483582"/>
            <a:ext cx="2837025" cy="828675"/>
          </a:xfrm>
          <a:prstGeom prst="rect">
            <a:avLst/>
          </a:prstGeom>
        </p:spPr>
        <p:txBody>
          <a:bodyPr lIns="0" tIns="0" rIns="0" bIns="0" rtlCol="0" anchor="t">
            <a:spAutoFit/>
          </a:bodyPr>
          <a:lstStyle/>
          <a:p>
            <a:pPr>
              <a:lnSpc>
                <a:spcPts val="6000"/>
              </a:lnSpc>
            </a:pPr>
            <a:r>
              <a:rPr lang="en-US" sz="6000">
                <a:solidFill>
                  <a:srgbClr val="000000"/>
                </a:solidFill>
                <a:latin typeface="Bebas Neue Bold"/>
              </a:rPr>
              <a:t>AGRI-TECH</a:t>
            </a:r>
          </a:p>
        </p:txBody>
      </p:sp>
      <p:sp>
        <p:nvSpPr>
          <p:cNvPr id="25" name="TextBox 25"/>
          <p:cNvSpPr txBox="1"/>
          <p:nvPr/>
        </p:nvSpPr>
        <p:spPr>
          <a:xfrm>
            <a:off x="1028700" y="464215"/>
            <a:ext cx="4537872" cy="876935"/>
          </a:xfrm>
          <a:prstGeom prst="rect">
            <a:avLst/>
          </a:prstGeom>
        </p:spPr>
        <p:txBody>
          <a:bodyPr lIns="0" tIns="0" rIns="0" bIns="0" rtlCol="0" anchor="t">
            <a:spAutoFit/>
          </a:bodyPr>
          <a:lstStyle/>
          <a:p>
            <a:pPr>
              <a:lnSpc>
                <a:spcPts val="6399"/>
              </a:lnSpc>
            </a:pPr>
            <a:r>
              <a:rPr lang="en-US" sz="6399">
                <a:solidFill>
                  <a:srgbClr val="B91646"/>
                </a:solidFill>
                <a:latin typeface="Bebas Neue Bold"/>
              </a:rPr>
              <a:t>CAREERS IN</a:t>
            </a:r>
          </a:p>
        </p:txBody>
      </p:sp>
      <p:sp>
        <p:nvSpPr>
          <p:cNvPr id="26" name="TextBox 26"/>
          <p:cNvSpPr txBox="1"/>
          <p:nvPr/>
        </p:nvSpPr>
        <p:spPr>
          <a:xfrm>
            <a:off x="11032724"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Average Salary:</a:t>
            </a:r>
          </a:p>
        </p:txBody>
      </p:sp>
      <p:sp>
        <p:nvSpPr>
          <p:cNvPr id="27" name="TextBox 27"/>
          <p:cNvSpPr txBox="1"/>
          <p:nvPr/>
        </p:nvSpPr>
        <p:spPr>
          <a:xfrm>
            <a:off x="14654160"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Number of Jobs:</a:t>
            </a:r>
          </a:p>
        </p:txBody>
      </p:sp>
      <p:sp>
        <p:nvSpPr>
          <p:cNvPr id="28" name="TextBox 28"/>
          <p:cNvSpPr txBox="1"/>
          <p:nvPr/>
        </p:nvSpPr>
        <p:spPr>
          <a:xfrm>
            <a:off x="7601132" y="1886323"/>
            <a:ext cx="9525" cy="580390"/>
          </a:xfrm>
          <a:prstGeom prst="rect">
            <a:avLst/>
          </a:prstGeom>
        </p:spPr>
        <p:txBody>
          <a:bodyPr lIns="0" tIns="0" rIns="0" bIns="0" rtlCol="0" anchor="t">
            <a:spAutoFit/>
          </a:bodyPr>
          <a:lstStyle/>
          <a:p>
            <a:pPr algn="ctr">
              <a:lnSpc>
                <a:spcPts val="4759"/>
              </a:lnSpc>
            </a:pPr>
            <a:endParaRPr/>
          </a:p>
        </p:txBody>
      </p:sp>
      <p:sp>
        <p:nvSpPr>
          <p:cNvPr id="29" name="TextBox 29"/>
          <p:cNvSpPr txBox="1"/>
          <p:nvPr/>
        </p:nvSpPr>
        <p:spPr>
          <a:xfrm>
            <a:off x="836822" y="1486895"/>
            <a:ext cx="8892210" cy="1005205"/>
          </a:xfrm>
          <a:prstGeom prst="rect">
            <a:avLst/>
          </a:prstGeom>
        </p:spPr>
        <p:txBody>
          <a:bodyPr lIns="0" tIns="0" rIns="0" bIns="0" rtlCol="0" anchor="t">
            <a:spAutoFit/>
          </a:bodyPr>
          <a:lstStyle/>
          <a:p>
            <a:pPr algn="ctr">
              <a:lnSpc>
                <a:spcPts val="3919"/>
              </a:lnSpc>
              <a:spcBef>
                <a:spcPct val="0"/>
              </a:spcBef>
            </a:pPr>
            <a:r>
              <a:rPr lang="en-US" sz="2799">
                <a:solidFill>
                  <a:srgbClr val="FFFFFF"/>
                </a:solidFill>
                <a:latin typeface="Poppins Bold Italics"/>
              </a:rPr>
              <a:t>The use of technology to make farming more efficient </a:t>
            </a:r>
          </a:p>
        </p:txBody>
      </p:sp>
      <p:sp>
        <p:nvSpPr>
          <p:cNvPr id="30" name="TextBox 30"/>
          <p:cNvSpPr txBox="1"/>
          <p:nvPr/>
        </p:nvSpPr>
        <p:spPr>
          <a:xfrm>
            <a:off x="1028700" y="4616339"/>
            <a:ext cx="5441381"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Early Career Opportunities</a:t>
            </a:r>
          </a:p>
        </p:txBody>
      </p:sp>
      <p:sp>
        <p:nvSpPr>
          <p:cNvPr id="31" name="TextBox 31"/>
          <p:cNvSpPr txBox="1"/>
          <p:nvPr/>
        </p:nvSpPr>
        <p:spPr>
          <a:xfrm>
            <a:off x="1500911" y="5143857"/>
            <a:ext cx="4428135" cy="1903730"/>
          </a:xfrm>
          <a:prstGeom prst="rect">
            <a:avLst/>
          </a:prstGeom>
        </p:spPr>
        <p:txBody>
          <a:bodyPr lIns="0" tIns="0" rIns="0" bIns="0" rtlCol="0" anchor="t">
            <a:spAutoFit/>
          </a:bodyPr>
          <a:lstStyle/>
          <a:p>
            <a:pPr marL="410211" lvl="1" indent="-205106">
              <a:lnSpc>
                <a:spcPts val="3040"/>
              </a:lnSpc>
              <a:buFont typeface="Arial"/>
              <a:buChar char="•"/>
            </a:pPr>
            <a:r>
              <a:rPr lang="en-US" sz="1900">
                <a:solidFill>
                  <a:srgbClr val="000000"/>
                </a:solidFill>
                <a:latin typeface="Poppins"/>
              </a:rPr>
              <a:t>Agriculturist</a:t>
            </a:r>
          </a:p>
          <a:p>
            <a:pPr marL="410211" lvl="1" indent="-205106">
              <a:lnSpc>
                <a:spcPts val="3040"/>
              </a:lnSpc>
              <a:buFont typeface="Arial"/>
              <a:buChar char="•"/>
            </a:pPr>
            <a:r>
              <a:rPr lang="en-US" sz="1900">
                <a:solidFill>
                  <a:srgbClr val="000000"/>
                </a:solidFill>
                <a:latin typeface="Poppins"/>
              </a:rPr>
              <a:t>Agricultural Field Technician </a:t>
            </a:r>
          </a:p>
          <a:p>
            <a:pPr marL="410211" lvl="1" indent="-205106">
              <a:lnSpc>
                <a:spcPts val="3040"/>
              </a:lnSpc>
              <a:buFont typeface="Arial"/>
              <a:buChar char="•"/>
            </a:pPr>
            <a:r>
              <a:rPr lang="en-US" sz="1900">
                <a:solidFill>
                  <a:srgbClr val="000000"/>
                </a:solidFill>
                <a:latin typeface="Poppins"/>
              </a:rPr>
              <a:t>Software Engineer </a:t>
            </a:r>
          </a:p>
          <a:p>
            <a:pPr marL="410211" lvl="1" indent="-205106">
              <a:lnSpc>
                <a:spcPts val="3040"/>
              </a:lnSpc>
              <a:buFont typeface="Arial"/>
              <a:buChar char="•"/>
            </a:pPr>
            <a:r>
              <a:rPr lang="en-US" sz="1900">
                <a:solidFill>
                  <a:srgbClr val="000000"/>
                </a:solidFill>
                <a:latin typeface="Poppins"/>
              </a:rPr>
              <a:t>Business Advisor</a:t>
            </a:r>
          </a:p>
          <a:p>
            <a:pPr marL="410211" lvl="1" indent="-205106">
              <a:lnSpc>
                <a:spcPts val="3040"/>
              </a:lnSpc>
              <a:buFont typeface="Arial"/>
              <a:buChar char="•"/>
            </a:pPr>
            <a:r>
              <a:rPr lang="en-US" sz="1900">
                <a:solidFill>
                  <a:srgbClr val="000000"/>
                </a:solidFill>
                <a:latin typeface="Poppins"/>
              </a:rPr>
              <a:t>Farming Assistant</a:t>
            </a:r>
          </a:p>
        </p:txBody>
      </p:sp>
      <p:sp>
        <p:nvSpPr>
          <p:cNvPr id="32" name="TextBox 32"/>
          <p:cNvSpPr txBox="1"/>
          <p:nvPr/>
        </p:nvSpPr>
        <p:spPr>
          <a:xfrm>
            <a:off x="7514812" y="4587764"/>
            <a:ext cx="4164955"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Essential Qualifications </a:t>
            </a:r>
          </a:p>
        </p:txBody>
      </p:sp>
      <p:sp>
        <p:nvSpPr>
          <p:cNvPr id="33" name="TextBox 33"/>
          <p:cNvSpPr txBox="1"/>
          <p:nvPr/>
        </p:nvSpPr>
        <p:spPr>
          <a:xfrm>
            <a:off x="6942983" y="5154819"/>
            <a:ext cx="5318541" cy="1937721"/>
          </a:xfrm>
          <a:prstGeom prst="rect">
            <a:avLst/>
          </a:prstGeom>
        </p:spPr>
        <p:txBody>
          <a:bodyPr lIns="0" tIns="0" rIns="0" bIns="0" rtlCol="0" anchor="t">
            <a:spAutoFit/>
          </a:bodyPr>
          <a:lstStyle/>
          <a:p>
            <a:pPr marL="346712" lvl="1" indent="-173356">
              <a:lnSpc>
                <a:spcPts val="2569"/>
              </a:lnSpc>
              <a:buFont typeface="Arial"/>
              <a:buChar char="•"/>
            </a:pPr>
            <a:r>
              <a:rPr lang="en-US" sz="1605">
                <a:solidFill>
                  <a:srgbClr val="000000"/>
                </a:solidFill>
                <a:latin typeface="Poppins"/>
              </a:rPr>
              <a:t>For Scientific and Engineering roles within Agri-Tech a STEM qualification may be required, which could be a degree, T Levels or an apprenticeship</a:t>
            </a:r>
          </a:p>
          <a:p>
            <a:pPr marL="346712" lvl="1" indent="-173356">
              <a:lnSpc>
                <a:spcPts val="2569"/>
              </a:lnSpc>
              <a:spcBef>
                <a:spcPct val="0"/>
              </a:spcBef>
              <a:buFont typeface="Arial"/>
              <a:buChar char="•"/>
            </a:pPr>
            <a:r>
              <a:rPr lang="en-US" sz="1605">
                <a:solidFill>
                  <a:srgbClr val="000000"/>
                </a:solidFill>
                <a:latin typeface="Poppins"/>
              </a:rPr>
              <a:t>Vocational education or apprenticeships are particularly important for more practical roles.</a:t>
            </a:r>
          </a:p>
        </p:txBody>
      </p:sp>
      <p:sp>
        <p:nvSpPr>
          <p:cNvPr id="34" name="TextBox 34"/>
          <p:cNvSpPr txBox="1"/>
          <p:nvPr/>
        </p:nvSpPr>
        <p:spPr>
          <a:xfrm>
            <a:off x="14666564" y="1093888"/>
            <a:ext cx="3621436" cy="868680"/>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16,000</a:t>
            </a:r>
          </a:p>
        </p:txBody>
      </p:sp>
      <p:sp>
        <p:nvSpPr>
          <p:cNvPr id="35" name="TextBox 35"/>
          <p:cNvSpPr txBox="1"/>
          <p:nvPr/>
        </p:nvSpPr>
        <p:spPr>
          <a:xfrm>
            <a:off x="11064049" y="1093888"/>
            <a:ext cx="3621436" cy="868680"/>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£28,500</a:t>
            </a:r>
          </a:p>
        </p:txBody>
      </p:sp>
      <p:sp>
        <p:nvSpPr>
          <p:cNvPr id="36" name="TextBox 36"/>
          <p:cNvSpPr txBox="1"/>
          <p:nvPr/>
        </p:nvSpPr>
        <p:spPr>
          <a:xfrm>
            <a:off x="3296712" y="8776964"/>
            <a:ext cx="3131901" cy="138811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A Levels</a:t>
            </a:r>
          </a:p>
          <a:p>
            <a:pPr algn="ctr">
              <a:lnSpc>
                <a:spcPts val="2239"/>
              </a:lnSpc>
            </a:pPr>
            <a:r>
              <a:rPr lang="en-US" sz="1599">
                <a:solidFill>
                  <a:srgbClr val="000000"/>
                </a:solidFill>
                <a:latin typeface="Poppins"/>
              </a:rPr>
              <a:t>In subjects including IT and the sciences,</a:t>
            </a:r>
          </a:p>
          <a:p>
            <a:pPr algn="ctr">
              <a:lnSpc>
                <a:spcPts val="2239"/>
              </a:lnSpc>
            </a:pPr>
            <a:r>
              <a:rPr lang="en-US" sz="1599">
                <a:solidFill>
                  <a:srgbClr val="000000"/>
                </a:solidFill>
                <a:latin typeface="Poppins"/>
              </a:rPr>
              <a:t>Or T Levels in agriculture and land management</a:t>
            </a:r>
          </a:p>
        </p:txBody>
      </p:sp>
      <p:sp>
        <p:nvSpPr>
          <p:cNvPr id="37" name="TextBox 37"/>
          <p:cNvSpPr txBox="1"/>
          <p:nvPr/>
        </p:nvSpPr>
        <p:spPr>
          <a:xfrm>
            <a:off x="6893073" y="8816657"/>
            <a:ext cx="2624343" cy="166433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Degree</a:t>
            </a:r>
          </a:p>
          <a:p>
            <a:pPr algn="ctr">
              <a:lnSpc>
                <a:spcPts val="2239"/>
              </a:lnSpc>
            </a:pPr>
            <a:r>
              <a:rPr lang="en-US" sz="1599">
                <a:solidFill>
                  <a:srgbClr val="000000"/>
                </a:solidFill>
                <a:latin typeface="Poppins"/>
              </a:rPr>
              <a:t>In Biology, Engineering or Biosciences</a:t>
            </a:r>
          </a:p>
          <a:p>
            <a:pPr algn="ctr">
              <a:lnSpc>
                <a:spcPts val="2239"/>
              </a:lnSpc>
            </a:pPr>
            <a:r>
              <a:rPr lang="en-US" sz="1599">
                <a:solidFill>
                  <a:srgbClr val="000000"/>
                </a:solidFill>
                <a:latin typeface="Poppins"/>
              </a:rPr>
              <a:t>Or Technician Apprenticeship</a:t>
            </a:r>
          </a:p>
          <a:p>
            <a:pPr algn="ctr">
              <a:lnSpc>
                <a:spcPts val="2239"/>
              </a:lnSpc>
            </a:pPr>
            <a:endParaRPr lang="en-US" sz="1599">
              <a:solidFill>
                <a:srgbClr val="000000"/>
              </a:solidFill>
              <a:latin typeface="Poppins"/>
            </a:endParaRPr>
          </a:p>
        </p:txBody>
      </p:sp>
      <p:sp>
        <p:nvSpPr>
          <p:cNvPr id="38" name="TextBox 38"/>
          <p:cNvSpPr txBox="1"/>
          <p:nvPr/>
        </p:nvSpPr>
        <p:spPr>
          <a:xfrm>
            <a:off x="10207584" y="8816657"/>
            <a:ext cx="2624343" cy="83566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Work experience</a:t>
            </a:r>
          </a:p>
          <a:p>
            <a:pPr algn="ctr">
              <a:lnSpc>
                <a:spcPts val="2239"/>
              </a:lnSpc>
            </a:pPr>
            <a:r>
              <a:rPr lang="en-US" sz="1599">
                <a:solidFill>
                  <a:srgbClr val="000000"/>
                </a:solidFill>
                <a:latin typeface="Poppins"/>
              </a:rPr>
              <a:t>In a laboratory or technician role</a:t>
            </a:r>
          </a:p>
        </p:txBody>
      </p:sp>
      <p:sp>
        <p:nvSpPr>
          <p:cNvPr id="39" name="TextBox 39"/>
          <p:cNvSpPr txBox="1"/>
          <p:nvPr/>
        </p:nvSpPr>
        <p:spPr>
          <a:xfrm>
            <a:off x="105291" y="9604054"/>
            <a:ext cx="2233572" cy="617219"/>
          </a:xfrm>
          <a:prstGeom prst="rect">
            <a:avLst/>
          </a:prstGeom>
        </p:spPr>
        <p:txBody>
          <a:bodyPr lIns="0" tIns="0" rIns="0" bIns="0" rtlCol="0" anchor="t">
            <a:spAutoFit/>
          </a:bodyPr>
          <a:lstStyle/>
          <a:p>
            <a:pPr>
              <a:lnSpc>
                <a:spcPts val="1680"/>
              </a:lnSpc>
            </a:pPr>
            <a:r>
              <a:rPr lang="en-US" sz="1200">
                <a:solidFill>
                  <a:srgbClr val="000000"/>
                </a:solidFill>
                <a:latin typeface="Canva Sans 1"/>
              </a:rPr>
              <a:t>Sources: ONS, Investment Monitor, Simply Hired, National Careers Service</a:t>
            </a:r>
          </a:p>
        </p:txBody>
      </p:sp>
      <p:pic>
        <p:nvPicPr>
          <p:cNvPr id="40" name="Picture 40"/>
          <p:cNvPicPr>
            <a:picLocks noChangeAspect="1"/>
          </p:cNvPicPr>
          <p:nvPr/>
        </p:nvPicPr>
        <p:blipFill>
          <a:blip r:embed="rId7"/>
          <a:srcRect/>
          <a:stretch>
            <a:fillRect/>
          </a:stretch>
        </p:blipFill>
        <p:spPr>
          <a:xfrm>
            <a:off x="7845269" y="7863046"/>
            <a:ext cx="719951" cy="719951"/>
          </a:xfrm>
          <a:prstGeom prst="rect">
            <a:avLst/>
          </a:prstGeom>
        </p:spPr>
      </p:pic>
      <p:sp>
        <p:nvSpPr>
          <p:cNvPr id="41" name="TextBox 41"/>
          <p:cNvSpPr txBox="1"/>
          <p:nvPr/>
        </p:nvSpPr>
        <p:spPr>
          <a:xfrm>
            <a:off x="11064049" y="2143181"/>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Per Year</a:t>
            </a:r>
          </a:p>
        </p:txBody>
      </p:sp>
      <p:grpSp>
        <p:nvGrpSpPr>
          <p:cNvPr id="42" name="Group 42"/>
          <p:cNvGrpSpPr/>
          <p:nvPr/>
        </p:nvGrpSpPr>
        <p:grpSpPr>
          <a:xfrm>
            <a:off x="688888" y="2843393"/>
            <a:ext cx="9040143" cy="1382421"/>
            <a:chOff x="0" y="0"/>
            <a:chExt cx="2380943" cy="364094"/>
          </a:xfrm>
        </p:grpSpPr>
        <p:sp>
          <p:nvSpPr>
            <p:cNvPr id="43" name="Freeform 43"/>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B91646"/>
            </a:solidFill>
          </p:spPr>
        </p:sp>
        <p:sp>
          <p:nvSpPr>
            <p:cNvPr id="44" name="TextBox 44"/>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sp>
        <p:nvSpPr>
          <p:cNvPr id="45" name="TextBox 45"/>
          <p:cNvSpPr txBox="1"/>
          <p:nvPr/>
        </p:nvSpPr>
        <p:spPr>
          <a:xfrm>
            <a:off x="836822" y="2908824"/>
            <a:ext cx="8892210" cy="1263015"/>
          </a:xfrm>
          <a:prstGeom prst="rect">
            <a:avLst/>
          </a:prstGeom>
        </p:spPr>
        <p:txBody>
          <a:bodyPr lIns="0" tIns="0" rIns="0" bIns="0" rtlCol="0" anchor="t">
            <a:spAutoFit/>
          </a:bodyPr>
          <a:lstStyle/>
          <a:p>
            <a:pPr algn="ctr">
              <a:lnSpc>
                <a:spcPts val="3360"/>
              </a:lnSpc>
              <a:spcBef>
                <a:spcPct val="0"/>
              </a:spcBef>
            </a:pPr>
            <a:r>
              <a:rPr lang="en-US" sz="2400">
                <a:solidFill>
                  <a:srgbClr val="FFFFFF"/>
                </a:solidFill>
                <a:latin typeface="Poppins Italics"/>
              </a:rPr>
              <a:t>Agri-Tech is another major growth sector across the Cambridgeshire &amp; Peterborough area, with exciting opportunities across the region.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9164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89284" y="213970"/>
            <a:ext cx="5601271" cy="814730"/>
          </a:xfrm>
          <a:prstGeom prst="rect">
            <a:avLst/>
          </a:prstGeom>
        </p:spPr>
      </p:pic>
      <p:pic>
        <p:nvPicPr>
          <p:cNvPr id="3" name="Picture 3"/>
          <p:cNvPicPr>
            <a:picLocks noChangeAspect="1"/>
          </p:cNvPicPr>
          <p:nvPr/>
        </p:nvPicPr>
        <p:blipFill>
          <a:blip r:embed="rId4"/>
          <a:srcRect/>
          <a:stretch>
            <a:fillRect/>
          </a:stretch>
        </p:blipFill>
        <p:spPr>
          <a:xfrm>
            <a:off x="14274195" y="6052796"/>
            <a:ext cx="3746124" cy="2496687"/>
          </a:xfrm>
          <a:prstGeom prst="rect">
            <a:avLst/>
          </a:prstGeom>
        </p:spPr>
      </p:pic>
      <p:sp>
        <p:nvSpPr>
          <p:cNvPr id="4" name="TextBox 4"/>
          <p:cNvSpPr txBox="1"/>
          <p:nvPr/>
        </p:nvSpPr>
        <p:spPr>
          <a:xfrm>
            <a:off x="1028700" y="2697014"/>
            <a:ext cx="12512349" cy="1597240"/>
          </a:xfrm>
          <a:prstGeom prst="rect">
            <a:avLst/>
          </a:prstGeom>
        </p:spPr>
        <p:txBody>
          <a:bodyPr lIns="0" tIns="0" rIns="0" bIns="0" rtlCol="0" anchor="t">
            <a:spAutoFit/>
          </a:bodyPr>
          <a:lstStyle/>
          <a:p>
            <a:pPr marL="0" marR="0" lvl="0" indent="0" algn="l" defTabSz="914400" rtl="0" eaLnBrk="1" fontAlgn="auto" latinLnBrk="0" hangingPunct="1">
              <a:lnSpc>
                <a:spcPts val="11883"/>
              </a:lnSpc>
              <a:spcBef>
                <a:spcPts val="0"/>
              </a:spcBef>
              <a:spcAft>
                <a:spcPts val="0"/>
              </a:spcAft>
              <a:buClrTx/>
              <a:buSzTx/>
              <a:buFontTx/>
              <a:buNone/>
              <a:tabLst/>
              <a:defRPr/>
            </a:pPr>
            <a:r>
              <a:rPr kumimoji="0" lang="en-US" sz="11883" b="0" i="0" u="none" strike="noStrike" kern="1200" cap="none" spc="0" normalizeH="0" baseline="0" noProof="0">
                <a:ln>
                  <a:noFill/>
                </a:ln>
                <a:solidFill>
                  <a:srgbClr val="FFFFFF"/>
                </a:solidFill>
                <a:effectLst/>
                <a:uLnTx/>
                <a:uFillTx/>
                <a:latin typeface="Bebas Neue Bold"/>
                <a:ea typeface="+mn-ea"/>
                <a:cs typeface="+mn-cs"/>
              </a:rPr>
              <a:t>MCCAINS FOOD</a:t>
            </a:r>
          </a:p>
        </p:txBody>
      </p:sp>
      <p:sp>
        <p:nvSpPr>
          <p:cNvPr id="5" name="TextBox 5"/>
          <p:cNvSpPr txBox="1"/>
          <p:nvPr/>
        </p:nvSpPr>
        <p:spPr>
          <a:xfrm>
            <a:off x="1078875" y="4195057"/>
            <a:ext cx="12808429" cy="5744845"/>
          </a:xfrm>
          <a:prstGeom prst="rect">
            <a:avLst/>
          </a:prstGeom>
        </p:spPr>
        <p:txBody>
          <a:bodyPr lIns="0" tIns="0" rIns="0" bIns="0" rtlCol="0" anchor="t">
            <a:spAutoFit/>
          </a:bodyPr>
          <a:lstStyle/>
          <a:p>
            <a:pPr marL="561339" marR="0" lvl="1" indent="-280669" algn="l" defTabSz="914400" rtl="0" eaLnBrk="1" fontAlgn="auto" latinLnBrk="0" hangingPunct="1">
              <a:lnSpc>
                <a:spcPts val="4159"/>
              </a:lnSpc>
              <a:spcBef>
                <a:spcPts val="0"/>
              </a:spcBef>
              <a:spcAft>
                <a:spcPts val="0"/>
              </a:spcAft>
              <a:buClrTx/>
              <a:buSzTx/>
              <a:buFont typeface="Arial"/>
              <a:buChar char="•"/>
              <a:tabLst/>
              <a:defRPr/>
            </a:pPr>
            <a:r>
              <a:rPr kumimoji="0" lang="en-US" sz="2599" b="0" i="0" u="none" strike="noStrike" kern="1200" cap="none" spc="0" normalizeH="0" baseline="0" noProof="0">
                <a:ln>
                  <a:noFill/>
                </a:ln>
                <a:solidFill>
                  <a:srgbClr val="FFFFFF"/>
                </a:solidFill>
                <a:effectLst/>
                <a:uLnTx/>
                <a:uFillTx/>
                <a:latin typeface="Poppins"/>
                <a:ea typeface="+mn-ea"/>
                <a:cs typeface="+mn-cs"/>
              </a:rPr>
              <a:t>McCains Food is a major global food supplier. It has 52 production facilities across six continents, employing over 21,000 employees across the world.</a:t>
            </a:r>
          </a:p>
          <a:p>
            <a:pPr marL="0" marR="0" lvl="0" indent="0" algn="l" defTabSz="914400" rtl="0" eaLnBrk="1" fontAlgn="auto" latinLnBrk="0" hangingPunct="1">
              <a:lnSpc>
                <a:spcPts val="4159"/>
              </a:lnSpc>
              <a:spcBef>
                <a:spcPts val="0"/>
              </a:spcBef>
              <a:spcAft>
                <a:spcPts val="0"/>
              </a:spcAft>
              <a:buClrTx/>
              <a:buSzTx/>
              <a:buFontTx/>
              <a:buNone/>
              <a:tabLst/>
              <a:defRPr/>
            </a:pPr>
            <a:endParaRPr kumimoji="0" lang="en-US" sz="2599" b="0" i="0" u="none" strike="noStrike" kern="1200" cap="none" spc="0" normalizeH="0" baseline="0" noProof="0">
              <a:ln>
                <a:noFill/>
              </a:ln>
              <a:solidFill>
                <a:srgbClr val="FFFFFF"/>
              </a:solidFill>
              <a:effectLst/>
              <a:uLnTx/>
              <a:uFillTx/>
              <a:latin typeface="Poppins"/>
              <a:ea typeface="+mn-ea"/>
              <a:cs typeface="+mn-cs"/>
            </a:endParaRPr>
          </a:p>
          <a:p>
            <a:pPr marL="561339" marR="0" lvl="1" indent="-280669" algn="l" defTabSz="914400" rtl="0" eaLnBrk="1" fontAlgn="auto" latinLnBrk="0" hangingPunct="1">
              <a:lnSpc>
                <a:spcPts val="4159"/>
              </a:lnSpc>
              <a:spcBef>
                <a:spcPts val="0"/>
              </a:spcBef>
              <a:spcAft>
                <a:spcPts val="0"/>
              </a:spcAft>
              <a:buClrTx/>
              <a:buSzTx/>
              <a:buFont typeface="Arial"/>
              <a:buChar char="•"/>
              <a:tabLst/>
              <a:defRPr/>
            </a:pPr>
            <a:r>
              <a:rPr kumimoji="0" lang="en-US" sz="2599" b="0" i="0" u="none" strike="noStrike" kern="1200" cap="none" spc="0" normalizeH="0" baseline="0" noProof="0">
                <a:ln>
                  <a:noFill/>
                </a:ln>
                <a:solidFill>
                  <a:srgbClr val="FFFFFF"/>
                </a:solidFill>
                <a:effectLst/>
                <a:uLnTx/>
                <a:uFillTx/>
                <a:latin typeface="Poppins"/>
                <a:ea typeface="+mn-ea"/>
                <a:cs typeface="+mn-cs"/>
              </a:rPr>
              <a:t>McCains has a significant presence in </a:t>
            </a:r>
            <a:r>
              <a:rPr kumimoji="0" lang="en-US" sz="2599" b="0" i="0" u="none" strike="noStrike" kern="1200" cap="none" spc="0" normalizeH="0" baseline="0" noProof="0">
                <a:ln>
                  <a:noFill/>
                </a:ln>
                <a:solidFill>
                  <a:srgbClr val="FFFFFF"/>
                </a:solidFill>
                <a:effectLst/>
                <a:uLnTx/>
                <a:uFillTx/>
                <a:latin typeface="Poppins Bold"/>
                <a:ea typeface="+mn-ea"/>
                <a:cs typeface="+mn-cs"/>
              </a:rPr>
              <a:t>Fenland</a:t>
            </a:r>
            <a:r>
              <a:rPr kumimoji="0" lang="en-US" sz="2599" b="0" i="0" u="none" strike="noStrike" kern="1200" cap="none" spc="0" normalizeH="0" baseline="0" noProof="0">
                <a:ln>
                  <a:noFill/>
                </a:ln>
                <a:solidFill>
                  <a:srgbClr val="FFFFFF"/>
                </a:solidFill>
                <a:effectLst/>
                <a:uLnTx/>
                <a:uFillTx/>
                <a:latin typeface="Poppins"/>
                <a:ea typeface="+mn-ea"/>
                <a:cs typeface="+mn-cs"/>
              </a:rPr>
              <a:t>, with opportunities in agriculture and agri-tech as well as manufacturing and retail distribution.</a:t>
            </a:r>
          </a:p>
          <a:p>
            <a:pPr marL="0" marR="0" lvl="0" indent="0" algn="l" defTabSz="914400" rtl="0" eaLnBrk="1" fontAlgn="auto" latinLnBrk="0" hangingPunct="1">
              <a:lnSpc>
                <a:spcPts val="4159"/>
              </a:lnSpc>
              <a:spcBef>
                <a:spcPts val="0"/>
              </a:spcBef>
              <a:spcAft>
                <a:spcPts val="0"/>
              </a:spcAft>
              <a:buClrTx/>
              <a:buSzTx/>
              <a:buFontTx/>
              <a:buNone/>
              <a:tabLst/>
              <a:defRPr/>
            </a:pPr>
            <a:endParaRPr kumimoji="0" lang="en-US" sz="2599" b="0" i="0" u="none" strike="noStrike" kern="1200" cap="none" spc="0" normalizeH="0" baseline="0" noProof="0">
              <a:ln>
                <a:noFill/>
              </a:ln>
              <a:solidFill>
                <a:srgbClr val="FFFFFF"/>
              </a:solidFill>
              <a:effectLst/>
              <a:uLnTx/>
              <a:uFillTx/>
              <a:latin typeface="Poppins"/>
              <a:ea typeface="+mn-ea"/>
              <a:cs typeface="+mn-cs"/>
            </a:endParaRPr>
          </a:p>
          <a:p>
            <a:pPr marL="561339" marR="0" lvl="1" indent="-280669" algn="l" defTabSz="914400" rtl="0" eaLnBrk="1" fontAlgn="auto" latinLnBrk="0" hangingPunct="1">
              <a:lnSpc>
                <a:spcPts val="4159"/>
              </a:lnSpc>
              <a:spcBef>
                <a:spcPts val="0"/>
              </a:spcBef>
              <a:spcAft>
                <a:spcPts val="0"/>
              </a:spcAft>
              <a:buClrTx/>
              <a:buSzTx/>
              <a:buFont typeface="Arial"/>
              <a:buChar char="•"/>
              <a:tabLst/>
              <a:defRPr/>
            </a:pPr>
            <a:r>
              <a:rPr kumimoji="0" lang="en-US" sz="2599" b="0" i="0" u="none" strike="noStrike" kern="1200" cap="none" spc="0" normalizeH="0" baseline="0" noProof="0">
                <a:ln>
                  <a:noFill/>
                </a:ln>
                <a:solidFill>
                  <a:srgbClr val="FFFFFF"/>
                </a:solidFill>
                <a:effectLst/>
                <a:uLnTx/>
                <a:uFillTx/>
                <a:latin typeface="Poppins"/>
                <a:ea typeface="+mn-ea"/>
                <a:cs typeface="+mn-cs"/>
              </a:rPr>
              <a:t>The required skills and qualifications vary depending on the job, with some agriculture roles being purely entry level and only requiring GCSEs, whilst other more technical roles will require qualifications including T Levels or A Levels.</a:t>
            </a:r>
          </a:p>
        </p:txBody>
      </p:sp>
      <p:sp>
        <p:nvSpPr>
          <p:cNvPr id="6" name="TextBox 6"/>
          <p:cNvSpPr txBox="1"/>
          <p:nvPr/>
        </p:nvSpPr>
        <p:spPr>
          <a:xfrm>
            <a:off x="1028700" y="1527858"/>
            <a:ext cx="4537872" cy="1208877"/>
          </a:xfrm>
          <a:prstGeom prst="rect">
            <a:avLst/>
          </a:prstGeom>
        </p:spPr>
        <p:txBody>
          <a:bodyPr lIns="0" tIns="0" rIns="0" bIns="0" rtlCol="0" anchor="t">
            <a:spAutoFit/>
          </a:bodyPr>
          <a:lstStyle/>
          <a:p>
            <a:pPr marL="0" marR="0" lvl="0" indent="0" algn="l" defTabSz="914400" rtl="0" eaLnBrk="1" fontAlgn="auto" latinLnBrk="0" hangingPunct="1">
              <a:lnSpc>
                <a:spcPts val="8968"/>
              </a:lnSpc>
              <a:spcBef>
                <a:spcPts val="0"/>
              </a:spcBef>
              <a:spcAft>
                <a:spcPts val="0"/>
              </a:spcAft>
              <a:buClrTx/>
              <a:buSzTx/>
              <a:buFontTx/>
              <a:buNone/>
              <a:tabLst/>
              <a:defRPr/>
            </a:pPr>
            <a:r>
              <a:rPr kumimoji="0" lang="en-US" sz="8968" b="0" i="0" u="none" strike="noStrike" kern="1200" cap="none" spc="0" normalizeH="0" baseline="0" noProof="0">
                <a:ln>
                  <a:noFill/>
                </a:ln>
                <a:solidFill>
                  <a:srgbClr val="D8B448"/>
                </a:solidFill>
                <a:effectLst/>
                <a:uLnTx/>
                <a:uFillTx/>
                <a:latin typeface="Bebas Neue Bold"/>
                <a:ea typeface="+mn-ea"/>
                <a:cs typeface="+mn-cs"/>
              </a:rPr>
              <a:t>working at</a:t>
            </a:r>
          </a:p>
        </p:txBody>
      </p:sp>
      <p:sp>
        <p:nvSpPr>
          <p:cNvPr id="7" name="TextBox 7"/>
          <p:cNvSpPr txBox="1"/>
          <p:nvPr/>
        </p:nvSpPr>
        <p:spPr>
          <a:xfrm>
            <a:off x="1267181" y="373380"/>
            <a:ext cx="4645478" cy="655320"/>
          </a:xfrm>
          <a:prstGeom prst="rect">
            <a:avLst/>
          </a:prstGeom>
        </p:spPr>
        <p:txBody>
          <a:bodyPr lIns="0" tIns="0" rIns="0" bIns="0" rtlCol="0" anchor="t">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800" b="0" i="0" u="none" strike="noStrike" kern="1200" cap="none" spc="0" normalizeH="0" baseline="0" noProof="0">
                <a:ln>
                  <a:noFill/>
                </a:ln>
                <a:solidFill>
                  <a:srgbClr val="D8B448"/>
                </a:solidFill>
                <a:effectLst/>
                <a:uLnTx/>
                <a:uFillTx/>
                <a:latin typeface="Bebas Neue Bold"/>
                <a:ea typeface="+mn-ea"/>
                <a:cs typeface="+mn-cs"/>
              </a:rPr>
              <a:t>EMPLOYER PROFILE</a:t>
            </a:r>
          </a:p>
        </p:txBody>
      </p:sp>
      <p:pic>
        <p:nvPicPr>
          <p:cNvPr id="8" name="Picture 8"/>
          <p:cNvPicPr>
            <a:picLocks noChangeAspect="1"/>
          </p:cNvPicPr>
          <p:nvPr/>
        </p:nvPicPr>
        <p:blipFill>
          <a:blip r:embed="rId5"/>
          <a:srcRect/>
          <a:stretch>
            <a:fillRect/>
          </a:stretch>
        </p:blipFill>
        <p:spPr>
          <a:xfrm>
            <a:off x="14654705" y="994715"/>
            <a:ext cx="2985105" cy="296644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11032724" y="-60240"/>
            <a:ext cx="3621436" cy="3621436"/>
            <a:chOff x="0" y="0"/>
            <a:chExt cx="6238240" cy="6238240"/>
          </a:xfrm>
        </p:grpSpPr>
        <p:sp>
          <p:nvSpPr>
            <p:cNvPr id="3" name="Freeform 3"/>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008037"/>
            </a:solidFill>
          </p:spPr>
        </p:sp>
      </p:grpSp>
      <p:grpSp>
        <p:nvGrpSpPr>
          <p:cNvPr id="4" name="Group 4"/>
          <p:cNvGrpSpPr/>
          <p:nvPr/>
        </p:nvGrpSpPr>
        <p:grpSpPr>
          <a:xfrm>
            <a:off x="14666564" y="-60240"/>
            <a:ext cx="3621436" cy="3621436"/>
            <a:chOff x="0" y="0"/>
            <a:chExt cx="6238240" cy="6238240"/>
          </a:xfrm>
        </p:grpSpPr>
        <p:sp>
          <p:nvSpPr>
            <p:cNvPr id="5" name="Freeform 5"/>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008037"/>
            </a:solidFill>
          </p:spPr>
        </p:sp>
      </p:grpSp>
      <p:grpSp>
        <p:nvGrpSpPr>
          <p:cNvPr id="6" name="Group 6"/>
          <p:cNvGrpSpPr/>
          <p:nvPr/>
        </p:nvGrpSpPr>
        <p:grpSpPr>
          <a:xfrm>
            <a:off x="12229200" y="3423600"/>
            <a:ext cx="4917600" cy="4118400"/>
            <a:chOff x="0" y="0"/>
            <a:chExt cx="812800" cy="769416"/>
          </a:xfrm>
        </p:grpSpPr>
        <p:sp>
          <p:nvSpPr>
            <p:cNvPr id="7" name="Freeform 7"/>
            <p:cNvSpPr/>
            <p:nvPr/>
          </p:nvSpPr>
          <p:spPr>
            <a:xfrm>
              <a:off x="130998" y="0"/>
              <a:ext cx="550803" cy="769416"/>
            </a:xfrm>
            <a:custGeom>
              <a:avLst/>
              <a:gdLst/>
              <a:ahLst/>
              <a:cxnLst/>
              <a:rect l="l" t="t" r="r" b="b"/>
              <a:pathLst>
                <a:path w="550803" h="769416">
                  <a:moveTo>
                    <a:pt x="275402" y="0"/>
                  </a:moveTo>
                  <a:cubicBezTo>
                    <a:pt x="440080" y="56075"/>
                    <a:pt x="550804" y="210745"/>
                    <a:pt x="550804" y="384708"/>
                  </a:cubicBezTo>
                  <a:cubicBezTo>
                    <a:pt x="550804" y="558671"/>
                    <a:pt x="440080" y="713341"/>
                    <a:pt x="275402" y="769416"/>
                  </a:cubicBezTo>
                  <a:cubicBezTo>
                    <a:pt x="110724" y="713341"/>
                    <a:pt x="0" y="558671"/>
                    <a:pt x="0" y="384708"/>
                  </a:cubicBezTo>
                  <a:cubicBezTo>
                    <a:pt x="0" y="210745"/>
                    <a:pt x="110724" y="56075"/>
                    <a:pt x="275402" y="0"/>
                  </a:cubicBezTo>
                  <a:close/>
                </a:path>
              </a:pathLst>
            </a:custGeom>
            <a:solidFill>
              <a:srgbClr val="008037"/>
            </a:solidFill>
          </p:spPr>
        </p:sp>
        <p:sp>
          <p:nvSpPr>
            <p:cNvPr id="8" name="TextBox 8"/>
            <p:cNvSpPr txBox="1"/>
            <p:nvPr/>
          </p:nvSpPr>
          <p:spPr>
            <a:xfrm>
              <a:off x="76200" y="-76200"/>
              <a:ext cx="660400" cy="812800"/>
            </a:xfrm>
            <a:prstGeom prst="rect">
              <a:avLst/>
            </a:prstGeom>
          </p:spPr>
          <p:txBody>
            <a:bodyPr lIns="50800" tIns="50800" rIns="50800" bIns="50800" rtlCol="0" anchor="ctr"/>
            <a:lstStyle/>
            <a:p>
              <a:pPr algn="ctr">
                <a:lnSpc>
                  <a:spcPts val="5120"/>
                </a:lnSpc>
              </a:pPr>
              <a:r>
                <a:rPr lang="en-US" sz="3200">
                  <a:solidFill>
                    <a:srgbClr val="FFFFFF"/>
                  </a:solidFill>
                  <a:latin typeface="Poppins Bold"/>
                </a:rPr>
                <a:t>Skills</a:t>
              </a:r>
            </a:p>
            <a:p>
              <a:pPr algn="ctr">
                <a:lnSpc>
                  <a:spcPts val="3039"/>
                </a:lnSpc>
              </a:pPr>
              <a:r>
                <a:rPr lang="en-US" sz="1899">
                  <a:solidFill>
                    <a:srgbClr val="FFFFFF"/>
                  </a:solidFill>
                  <a:latin typeface="Poppins"/>
                </a:rPr>
                <a:t>Working under pressure</a:t>
              </a:r>
            </a:p>
            <a:p>
              <a:pPr algn="ctr">
                <a:lnSpc>
                  <a:spcPts val="3039"/>
                </a:lnSpc>
              </a:pPr>
              <a:r>
                <a:rPr lang="en-US" sz="1899">
                  <a:solidFill>
                    <a:srgbClr val="FFFFFF"/>
                  </a:solidFill>
                  <a:latin typeface="Poppins"/>
                </a:rPr>
                <a:t>Teamwork</a:t>
              </a:r>
            </a:p>
            <a:p>
              <a:pPr algn="ctr">
                <a:lnSpc>
                  <a:spcPts val="3039"/>
                </a:lnSpc>
              </a:pPr>
              <a:r>
                <a:rPr lang="en-US" sz="1899">
                  <a:solidFill>
                    <a:srgbClr val="FFFFFF"/>
                  </a:solidFill>
                  <a:latin typeface="Poppins"/>
                </a:rPr>
                <a:t>Initiative</a:t>
              </a:r>
            </a:p>
            <a:p>
              <a:pPr algn="ctr">
                <a:lnSpc>
                  <a:spcPts val="3039"/>
                </a:lnSpc>
              </a:pPr>
              <a:r>
                <a:rPr lang="en-US" sz="1899">
                  <a:solidFill>
                    <a:srgbClr val="FFFFFF"/>
                  </a:solidFill>
                  <a:latin typeface="Poppins"/>
                </a:rPr>
                <a:t>Customer service</a:t>
              </a:r>
            </a:p>
          </p:txBody>
        </p:sp>
      </p:grpSp>
      <p:grpSp>
        <p:nvGrpSpPr>
          <p:cNvPr id="9" name="Group 9"/>
          <p:cNvGrpSpPr/>
          <p:nvPr/>
        </p:nvGrpSpPr>
        <p:grpSpPr>
          <a:xfrm>
            <a:off x="688888" y="1341150"/>
            <a:ext cx="9040143" cy="1382421"/>
            <a:chOff x="0" y="0"/>
            <a:chExt cx="2380943" cy="364094"/>
          </a:xfrm>
        </p:grpSpPr>
        <p:sp>
          <p:nvSpPr>
            <p:cNvPr id="10" name="Freeform 10"/>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008037"/>
            </a:solidFill>
          </p:spPr>
        </p:sp>
        <p:sp>
          <p:nvSpPr>
            <p:cNvPr id="11" name="TextBox 11"/>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grpSp>
        <p:nvGrpSpPr>
          <p:cNvPr id="12" name="Group 12"/>
          <p:cNvGrpSpPr/>
          <p:nvPr/>
        </p:nvGrpSpPr>
        <p:grpSpPr>
          <a:xfrm>
            <a:off x="1028700" y="4461957"/>
            <a:ext cx="5441381" cy="2951664"/>
            <a:chOff x="0" y="0"/>
            <a:chExt cx="6586034" cy="3572578"/>
          </a:xfrm>
        </p:grpSpPr>
        <p:sp>
          <p:nvSpPr>
            <p:cNvPr id="13" name="Freeform 13"/>
            <p:cNvSpPr/>
            <p:nvPr/>
          </p:nvSpPr>
          <p:spPr>
            <a:xfrm>
              <a:off x="0" y="0"/>
              <a:ext cx="6586034" cy="3572578"/>
            </a:xfrm>
            <a:custGeom>
              <a:avLst/>
              <a:gdLst/>
              <a:ahLst/>
              <a:cxnLst/>
              <a:rect l="l" t="t" r="r" b="b"/>
              <a:pathLst>
                <a:path w="6586034" h="3572578">
                  <a:moveTo>
                    <a:pt x="6586034" y="279400"/>
                  </a:moveTo>
                  <a:lnTo>
                    <a:pt x="6586034" y="0"/>
                  </a:lnTo>
                  <a:lnTo>
                    <a:pt x="0" y="0"/>
                  </a:lnTo>
                  <a:lnTo>
                    <a:pt x="0" y="3572578"/>
                  </a:lnTo>
                  <a:lnTo>
                    <a:pt x="6586034" y="3572578"/>
                  </a:lnTo>
                  <a:lnTo>
                    <a:pt x="6586034" y="279400"/>
                  </a:lnTo>
                  <a:close/>
                  <a:moveTo>
                    <a:pt x="6507293" y="279400"/>
                  </a:moveTo>
                  <a:lnTo>
                    <a:pt x="6507293" y="3493838"/>
                  </a:lnTo>
                  <a:lnTo>
                    <a:pt x="78740" y="3493838"/>
                  </a:lnTo>
                  <a:lnTo>
                    <a:pt x="78740" y="78740"/>
                  </a:lnTo>
                  <a:lnTo>
                    <a:pt x="6507293" y="78740"/>
                  </a:lnTo>
                  <a:lnTo>
                    <a:pt x="6507293" y="279400"/>
                  </a:lnTo>
                  <a:close/>
                </a:path>
              </a:pathLst>
            </a:custGeom>
            <a:solidFill>
              <a:srgbClr val="008037"/>
            </a:solidFill>
          </p:spPr>
        </p:sp>
      </p:grpSp>
      <p:grpSp>
        <p:nvGrpSpPr>
          <p:cNvPr id="14" name="Group 14"/>
          <p:cNvGrpSpPr/>
          <p:nvPr/>
        </p:nvGrpSpPr>
        <p:grpSpPr>
          <a:xfrm>
            <a:off x="6713698" y="4461957"/>
            <a:ext cx="5767182" cy="2951664"/>
            <a:chOff x="0" y="0"/>
            <a:chExt cx="6980370" cy="3572578"/>
          </a:xfrm>
        </p:grpSpPr>
        <p:sp>
          <p:nvSpPr>
            <p:cNvPr id="15" name="Freeform 15"/>
            <p:cNvSpPr/>
            <p:nvPr/>
          </p:nvSpPr>
          <p:spPr>
            <a:xfrm>
              <a:off x="0" y="0"/>
              <a:ext cx="6980370" cy="3572578"/>
            </a:xfrm>
            <a:custGeom>
              <a:avLst/>
              <a:gdLst/>
              <a:ahLst/>
              <a:cxnLst/>
              <a:rect l="l" t="t" r="r" b="b"/>
              <a:pathLst>
                <a:path w="6980370" h="3572578">
                  <a:moveTo>
                    <a:pt x="6980370" y="279400"/>
                  </a:moveTo>
                  <a:lnTo>
                    <a:pt x="6980370" y="0"/>
                  </a:lnTo>
                  <a:lnTo>
                    <a:pt x="0" y="0"/>
                  </a:lnTo>
                  <a:lnTo>
                    <a:pt x="0" y="3572578"/>
                  </a:lnTo>
                  <a:lnTo>
                    <a:pt x="6980370" y="3572578"/>
                  </a:lnTo>
                  <a:lnTo>
                    <a:pt x="6980370" y="279400"/>
                  </a:lnTo>
                  <a:close/>
                  <a:moveTo>
                    <a:pt x="6901630" y="279400"/>
                  </a:moveTo>
                  <a:lnTo>
                    <a:pt x="6901630" y="3493838"/>
                  </a:lnTo>
                  <a:lnTo>
                    <a:pt x="78740" y="3493838"/>
                  </a:lnTo>
                  <a:lnTo>
                    <a:pt x="78740" y="78740"/>
                  </a:lnTo>
                  <a:lnTo>
                    <a:pt x="6901630" y="78740"/>
                  </a:lnTo>
                  <a:lnTo>
                    <a:pt x="6901630" y="279400"/>
                  </a:lnTo>
                  <a:close/>
                </a:path>
              </a:pathLst>
            </a:custGeom>
            <a:solidFill>
              <a:srgbClr val="008037"/>
            </a:solidFill>
          </p:spPr>
        </p:sp>
      </p:grpSp>
      <p:grpSp>
        <p:nvGrpSpPr>
          <p:cNvPr id="16" name="Group 16"/>
          <p:cNvGrpSpPr/>
          <p:nvPr/>
        </p:nvGrpSpPr>
        <p:grpSpPr>
          <a:xfrm>
            <a:off x="3297636" y="7047587"/>
            <a:ext cx="11616224" cy="2335287"/>
            <a:chOff x="0" y="0"/>
            <a:chExt cx="3059417" cy="615055"/>
          </a:xfrm>
        </p:grpSpPr>
        <p:sp>
          <p:nvSpPr>
            <p:cNvPr id="17" name="Freeform 17"/>
            <p:cNvSpPr/>
            <p:nvPr/>
          </p:nvSpPr>
          <p:spPr>
            <a:xfrm>
              <a:off x="0" y="0"/>
              <a:ext cx="3059417" cy="615055"/>
            </a:xfrm>
            <a:custGeom>
              <a:avLst/>
              <a:gdLst/>
              <a:ahLst/>
              <a:cxnLst/>
              <a:rect l="l" t="t" r="r" b="b"/>
              <a:pathLst>
                <a:path w="3059417" h="615055">
                  <a:moveTo>
                    <a:pt x="3059417" y="307527"/>
                  </a:moveTo>
                  <a:lnTo>
                    <a:pt x="2653017" y="0"/>
                  </a:lnTo>
                  <a:lnTo>
                    <a:pt x="2653017" y="203200"/>
                  </a:lnTo>
                  <a:lnTo>
                    <a:pt x="0" y="203200"/>
                  </a:lnTo>
                  <a:lnTo>
                    <a:pt x="0" y="411855"/>
                  </a:lnTo>
                  <a:lnTo>
                    <a:pt x="2653017" y="411855"/>
                  </a:lnTo>
                  <a:lnTo>
                    <a:pt x="2653017" y="615055"/>
                  </a:lnTo>
                  <a:lnTo>
                    <a:pt x="3059417" y="307527"/>
                  </a:lnTo>
                  <a:close/>
                </a:path>
              </a:pathLst>
            </a:custGeom>
            <a:solidFill>
              <a:srgbClr val="008037"/>
            </a:solidFill>
          </p:spPr>
        </p:sp>
        <p:sp>
          <p:nvSpPr>
            <p:cNvPr id="18" name="TextBox 18"/>
            <p:cNvSpPr txBox="1"/>
            <p:nvPr/>
          </p:nvSpPr>
          <p:spPr>
            <a:xfrm>
              <a:off x="0" y="88900"/>
              <a:ext cx="711200" cy="520700"/>
            </a:xfrm>
            <a:prstGeom prst="rect">
              <a:avLst/>
            </a:prstGeom>
          </p:spPr>
          <p:txBody>
            <a:bodyPr lIns="50800" tIns="50800" rIns="50800" bIns="50800" rtlCol="0" anchor="ctr"/>
            <a:lstStyle/>
            <a:p>
              <a:pPr algn="ctr">
                <a:lnSpc>
                  <a:spcPts val="3839"/>
                </a:lnSpc>
              </a:pPr>
              <a:endParaRPr/>
            </a:p>
          </p:txBody>
        </p:sp>
      </p:grpSp>
      <p:pic>
        <p:nvPicPr>
          <p:cNvPr id="19" name="Picture 19"/>
          <p:cNvPicPr>
            <a:picLocks noChangeAspect="1"/>
          </p:cNvPicPr>
          <p:nvPr/>
        </p:nvPicPr>
        <p:blipFill>
          <a:blip r:embed="rId2"/>
          <a:srcRect/>
          <a:stretch>
            <a:fillRect/>
          </a:stretch>
        </p:blipFill>
        <p:spPr>
          <a:xfrm>
            <a:off x="15313910" y="7413620"/>
            <a:ext cx="1416092" cy="1603219"/>
          </a:xfrm>
          <a:prstGeom prst="rect">
            <a:avLst/>
          </a:prstGeom>
        </p:spPr>
      </p:pic>
      <p:pic>
        <p:nvPicPr>
          <p:cNvPr id="20" name="Picture 20"/>
          <p:cNvPicPr>
            <a:picLocks noChangeAspect="1"/>
          </p:cNvPicPr>
          <p:nvPr/>
        </p:nvPicPr>
        <p:blipFill>
          <a:blip r:embed="rId3"/>
          <a:srcRect/>
          <a:stretch>
            <a:fillRect/>
          </a:stretch>
        </p:blipFill>
        <p:spPr>
          <a:xfrm>
            <a:off x="4504592" y="7863046"/>
            <a:ext cx="704367" cy="704367"/>
          </a:xfrm>
          <a:prstGeom prst="rect">
            <a:avLst/>
          </a:prstGeom>
        </p:spPr>
      </p:pic>
      <p:pic>
        <p:nvPicPr>
          <p:cNvPr id="21" name="Picture 21"/>
          <p:cNvPicPr>
            <a:picLocks noChangeAspect="1"/>
          </p:cNvPicPr>
          <p:nvPr/>
        </p:nvPicPr>
        <p:blipFill>
          <a:blip r:embed="rId4"/>
          <a:srcRect/>
          <a:stretch>
            <a:fillRect/>
          </a:stretch>
        </p:blipFill>
        <p:spPr>
          <a:xfrm>
            <a:off x="11140249" y="7855255"/>
            <a:ext cx="719951" cy="719951"/>
          </a:xfrm>
          <a:prstGeom prst="rect">
            <a:avLst/>
          </a:prstGeom>
        </p:spPr>
      </p:pic>
      <p:pic>
        <p:nvPicPr>
          <p:cNvPr id="22" name="Picture 22"/>
          <p:cNvPicPr>
            <a:picLocks noChangeAspect="1"/>
          </p:cNvPicPr>
          <p:nvPr/>
        </p:nvPicPr>
        <p:blipFill>
          <a:blip r:embed="rId5"/>
          <a:srcRect/>
          <a:stretch>
            <a:fillRect/>
          </a:stretch>
        </p:blipFill>
        <p:spPr>
          <a:xfrm>
            <a:off x="1429437" y="7413620"/>
            <a:ext cx="1468149" cy="1603219"/>
          </a:xfrm>
          <a:prstGeom prst="rect">
            <a:avLst/>
          </a:prstGeom>
        </p:spPr>
      </p:pic>
      <p:pic>
        <p:nvPicPr>
          <p:cNvPr id="23" name="Picture 23"/>
          <p:cNvPicPr>
            <a:picLocks noChangeAspect="1"/>
          </p:cNvPicPr>
          <p:nvPr/>
        </p:nvPicPr>
        <p:blipFill>
          <a:blip r:embed="rId6"/>
          <a:srcRect/>
          <a:stretch>
            <a:fillRect/>
          </a:stretch>
        </p:blipFill>
        <p:spPr>
          <a:xfrm>
            <a:off x="5765653" y="238423"/>
            <a:ext cx="1017319" cy="1017319"/>
          </a:xfrm>
          <a:prstGeom prst="rect">
            <a:avLst/>
          </a:prstGeom>
        </p:spPr>
      </p:pic>
      <p:sp>
        <p:nvSpPr>
          <p:cNvPr id="24" name="TextBox 24"/>
          <p:cNvSpPr txBox="1"/>
          <p:nvPr/>
        </p:nvSpPr>
        <p:spPr>
          <a:xfrm>
            <a:off x="4056048" y="484852"/>
            <a:ext cx="6967150" cy="770890"/>
          </a:xfrm>
          <a:prstGeom prst="rect">
            <a:avLst/>
          </a:prstGeom>
        </p:spPr>
        <p:txBody>
          <a:bodyPr lIns="0" tIns="0" rIns="0" bIns="0" rtlCol="0" anchor="t">
            <a:spAutoFit/>
          </a:bodyPr>
          <a:lstStyle/>
          <a:p>
            <a:pPr>
              <a:lnSpc>
                <a:spcPts val="5600"/>
              </a:lnSpc>
            </a:pPr>
            <a:r>
              <a:rPr lang="en-US" sz="5600">
                <a:solidFill>
                  <a:srgbClr val="000000"/>
                </a:solidFill>
                <a:latin typeface="Bebas Neue Bold"/>
              </a:rPr>
              <a:t>RETAIL</a:t>
            </a:r>
          </a:p>
        </p:txBody>
      </p:sp>
      <p:sp>
        <p:nvSpPr>
          <p:cNvPr id="25" name="TextBox 25"/>
          <p:cNvSpPr txBox="1"/>
          <p:nvPr/>
        </p:nvSpPr>
        <p:spPr>
          <a:xfrm>
            <a:off x="1028700" y="464215"/>
            <a:ext cx="4537872" cy="876935"/>
          </a:xfrm>
          <a:prstGeom prst="rect">
            <a:avLst/>
          </a:prstGeom>
        </p:spPr>
        <p:txBody>
          <a:bodyPr lIns="0" tIns="0" rIns="0" bIns="0" rtlCol="0" anchor="t">
            <a:spAutoFit/>
          </a:bodyPr>
          <a:lstStyle/>
          <a:p>
            <a:pPr>
              <a:lnSpc>
                <a:spcPts val="6399"/>
              </a:lnSpc>
            </a:pPr>
            <a:r>
              <a:rPr lang="en-US" sz="6399">
                <a:solidFill>
                  <a:srgbClr val="B91646"/>
                </a:solidFill>
                <a:latin typeface="Bebas Neue Bold"/>
              </a:rPr>
              <a:t>CAREERS IN</a:t>
            </a:r>
          </a:p>
        </p:txBody>
      </p:sp>
      <p:sp>
        <p:nvSpPr>
          <p:cNvPr id="26" name="TextBox 26"/>
          <p:cNvSpPr txBox="1"/>
          <p:nvPr/>
        </p:nvSpPr>
        <p:spPr>
          <a:xfrm>
            <a:off x="11032724"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Average Salary:</a:t>
            </a:r>
          </a:p>
        </p:txBody>
      </p:sp>
      <p:sp>
        <p:nvSpPr>
          <p:cNvPr id="27" name="TextBox 27"/>
          <p:cNvSpPr txBox="1"/>
          <p:nvPr/>
        </p:nvSpPr>
        <p:spPr>
          <a:xfrm>
            <a:off x="14654160"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Number of Jobs:</a:t>
            </a:r>
          </a:p>
        </p:txBody>
      </p:sp>
      <p:sp>
        <p:nvSpPr>
          <p:cNvPr id="28" name="TextBox 28"/>
          <p:cNvSpPr txBox="1"/>
          <p:nvPr/>
        </p:nvSpPr>
        <p:spPr>
          <a:xfrm>
            <a:off x="7601132" y="1886323"/>
            <a:ext cx="9525" cy="580390"/>
          </a:xfrm>
          <a:prstGeom prst="rect">
            <a:avLst/>
          </a:prstGeom>
        </p:spPr>
        <p:txBody>
          <a:bodyPr lIns="0" tIns="0" rIns="0" bIns="0" rtlCol="0" anchor="t">
            <a:spAutoFit/>
          </a:bodyPr>
          <a:lstStyle/>
          <a:p>
            <a:pPr algn="ctr">
              <a:lnSpc>
                <a:spcPts val="4759"/>
              </a:lnSpc>
            </a:pPr>
            <a:endParaRPr/>
          </a:p>
        </p:txBody>
      </p:sp>
      <p:sp>
        <p:nvSpPr>
          <p:cNvPr id="29" name="TextBox 29"/>
          <p:cNvSpPr txBox="1"/>
          <p:nvPr/>
        </p:nvSpPr>
        <p:spPr>
          <a:xfrm>
            <a:off x="836822" y="1461508"/>
            <a:ext cx="8892210" cy="1005205"/>
          </a:xfrm>
          <a:prstGeom prst="rect">
            <a:avLst/>
          </a:prstGeom>
        </p:spPr>
        <p:txBody>
          <a:bodyPr lIns="0" tIns="0" rIns="0" bIns="0" rtlCol="0" anchor="t">
            <a:spAutoFit/>
          </a:bodyPr>
          <a:lstStyle/>
          <a:p>
            <a:pPr algn="ctr">
              <a:lnSpc>
                <a:spcPts val="3919"/>
              </a:lnSpc>
              <a:spcBef>
                <a:spcPct val="0"/>
              </a:spcBef>
            </a:pPr>
            <a:r>
              <a:rPr lang="en-US" sz="2799">
                <a:solidFill>
                  <a:srgbClr val="FFFFFF"/>
                </a:solidFill>
                <a:latin typeface="Poppins Bold Italics"/>
              </a:rPr>
              <a:t>The sale of goods and services to the public for consumption</a:t>
            </a:r>
          </a:p>
        </p:txBody>
      </p:sp>
      <p:sp>
        <p:nvSpPr>
          <p:cNvPr id="30" name="TextBox 30"/>
          <p:cNvSpPr txBox="1"/>
          <p:nvPr/>
        </p:nvSpPr>
        <p:spPr>
          <a:xfrm>
            <a:off x="1028700" y="4605376"/>
            <a:ext cx="5441381"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Early Career Opportunities</a:t>
            </a:r>
          </a:p>
        </p:txBody>
      </p:sp>
      <p:sp>
        <p:nvSpPr>
          <p:cNvPr id="31" name="TextBox 31"/>
          <p:cNvSpPr txBox="1"/>
          <p:nvPr/>
        </p:nvSpPr>
        <p:spPr>
          <a:xfrm>
            <a:off x="1535323" y="5164943"/>
            <a:ext cx="4428135" cy="2066290"/>
          </a:xfrm>
          <a:prstGeom prst="rect">
            <a:avLst/>
          </a:prstGeom>
        </p:spPr>
        <p:txBody>
          <a:bodyPr lIns="0" tIns="0" rIns="0" bIns="0" rtlCol="0" anchor="t">
            <a:spAutoFit/>
          </a:bodyPr>
          <a:lstStyle/>
          <a:p>
            <a:pPr marL="367031" lvl="1" indent="-183515">
              <a:lnSpc>
                <a:spcPts val="2720"/>
              </a:lnSpc>
              <a:buFont typeface="Arial"/>
              <a:buChar char="•"/>
            </a:pPr>
            <a:r>
              <a:rPr lang="en-US" sz="1700">
                <a:solidFill>
                  <a:srgbClr val="000000"/>
                </a:solidFill>
                <a:latin typeface="Poppins"/>
              </a:rPr>
              <a:t>Warehouse Operative</a:t>
            </a:r>
          </a:p>
          <a:p>
            <a:pPr marL="367031" lvl="1" indent="-183515">
              <a:lnSpc>
                <a:spcPts val="2720"/>
              </a:lnSpc>
              <a:buFont typeface="Arial"/>
              <a:buChar char="•"/>
            </a:pPr>
            <a:r>
              <a:rPr lang="en-US" sz="1700">
                <a:solidFill>
                  <a:srgbClr val="000000"/>
                </a:solidFill>
                <a:latin typeface="Poppins"/>
              </a:rPr>
              <a:t>Shelf Stacker</a:t>
            </a:r>
          </a:p>
          <a:p>
            <a:pPr marL="367031" lvl="1" indent="-183515">
              <a:lnSpc>
                <a:spcPts val="2720"/>
              </a:lnSpc>
              <a:buFont typeface="Arial"/>
              <a:buChar char="•"/>
            </a:pPr>
            <a:r>
              <a:rPr lang="en-US" sz="1700">
                <a:solidFill>
                  <a:srgbClr val="000000"/>
                </a:solidFill>
                <a:latin typeface="Poppins"/>
              </a:rPr>
              <a:t>Cashier</a:t>
            </a:r>
          </a:p>
          <a:p>
            <a:pPr marL="367031" lvl="1" indent="-183515">
              <a:lnSpc>
                <a:spcPts val="2720"/>
              </a:lnSpc>
              <a:buFont typeface="Arial"/>
              <a:buChar char="•"/>
            </a:pPr>
            <a:r>
              <a:rPr lang="en-US" sz="1700">
                <a:solidFill>
                  <a:srgbClr val="000000"/>
                </a:solidFill>
                <a:latin typeface="Poppins"/>
              </a:rPr>
              <a:t>Store worker</a:t>
            </a:r>
          </a:p>
          <a:p>
            <a:pPr marL="367031" lvl="1" indent="-183515">
              <a:lnSpc>
                <a:spcPts val="2720"/>
              </a:lnSpc>
              <a:buFont typeface="Arial"/>
              <a:buChar char="•"/>
            </a:pPr>
            <a:r>
              <a:rPr lang="en-US" sz="1700">
                <a:solidFill>
                  <a:srgbClr val="000000"/>
                </a:solidFill>
                <a:latin typeface="Poppins"/>
              </a:rPr>
              <a:t>Management graduate scheme</a:t>
            </a:r>
          </a:p>
          <a:p>
            <a:pPr marL="367031" lvl="1" indent="-183515">
              <a:lnSpc>
                <a:spcPts val="2720"/>
              </a:lnSpc>
              <a:buFont typeface="Arial"/>
              <a:buChar char="•"/>
            </a:pPr>
            <a:r>
              <a:rPr lang="en-US" sz="1700">
                <a:solidFill>
                  <a:srgbClr val="000000"/>
                </a:solidFill>
                <a:latin typeface="Poppins"/>
              </a:rPr>
              <a:t>Assistant Store Manager</a:t>
            </a:r>
          </a:p>
        </p:txBody>
      </p:sp>
      <p:sp>
        <p:nvSpPr>
          <p:cNvPr id="32" name="TextBox 32"/>
          <p:cNvSpPr txBox="1"/>
          <p:nvPr/>
        </p:nvSpPr>
        <p:spPr>
          <a:xfrm>
            <a:off x="7434938" y="4595307"/>
            <a:ext cx="4164955"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Essential Qualifications </a:t>
            </a:r>
          </a:p>
        </p:txBody>
      </p:sp>
      <p:sp>
        <p:nvSpPr>
          <p:cNvPr id="33" name="TextBox 33"/>
          <p:cNvSpPr txBox="1"/>
          <p:nvPr/>
        </p:nvSpPr>
        <p:spPr>
          <a:xfrm>
            <a:off x="6933350" y="5174468"/>
            <a:ext cx="5321673" cy="2111705"/>
          </a:xfrm>
          <a:prstGeom prst="rect">
            <a:avLst/>
          </a:prstGeom>
        </p:spPr>
        <p:txBody>
          <a:bodyPr lIns="0" tIns="0" rIns="0" bIns="0" rtlCol="0" anchor="t">
            <a:spAutoFit/>
          </a:bodyPr>
          <a:lstStyle/>
          <a:p>
            <a:pPr marL="387219" lvl="1" indent="-193610">
              <a:lnSpc>
                <a:spcPts val="2869"/>
              </a:lnSpc>
              <a:buFont typeface="Arial"/>
              <a:buChar char="•"/>
            </a:pPr>
            <a:r>
              <a:rPr lang="en-US" sz="1793">
                <a:solidFill>
                  <a:srgbClr val="000000"/>
                </a:solidFill>
                <a:latin typeface="Poppins"/>
              </a:rPr>
              <a:t>For entry level roles, GCSEs may be required, although some employers may be flexible, offering on the job training.</a:t>
            </a:r>
          </a:p>
          <a:p>
            <a:pPr marL="365630" lvl="1" indent="-182815">
              <a:lnSpc>
                <a:spcPts val="2709"/>
              </a:lnSpc>
              <a:spcBef>
                <a:spcPct val="0"/>
              </a:spcBef>
              <a:buFont typeface="Arial"/>
              <a:buChar char="•"/>
            </a:pPr>
            <a:r>
              <a:rPr lang="en-US" sz="1693">
                <a:solidFill>
                  <a:srgbClr val="000000"/>
                </a:solidFill>
                <a:latin typeface="Poppins"/>
              </a:rPr>
              <a:t>For apprenticeships, GCSEs will be required for entry, with a degree required for management graduate schemes.</a:t>
            </a:r>
          </a:p>
        </p:txBody>
      </p:sp>
      <p:sp>
        <p:nvSpPr>
          <p:cNvPr id="34" name="TextBox 34"/>
          <p:cNvSpPr txBox="1"/>
          <p:nvPr/>
        </p:nvSpPr>
        <p:spPr>
          <a:xfrm>
            <a:off x="14666564" y="1093888"/>
            <a:ext cx="3621436" cy="868680"/>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63,000</a:t>
            </a:r>
          </a:p>
        </p:txBody>
      </p:sp>
      <p:sp>
        <p:nvSpPr>
          <p:cNvPr id="35" name="TextBox 35"/>
          <p:cNvSpPr txBox="1"/>
          <p:nvPr/>
        </p:nvSpPr>
        <p:spPr>
          <a:xfrm>
            <a:off x="11064049" y="1093888"/>
            <a:ext cx="3621436" cy="868680"/>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£20,500</a:t>
            </a:r>
          </a:p>
        </p:txBody>
      </p:sp>
      <p:sp>
        <p:nvSpPr>
          <p:cNvPr id="36" name="TextBox 36"/>
          <p:cNvSpPr txBox="1"/>
          <p:nvPr/>
        </p:nvSpPr>
        <p:spPr>
          <a:xfrm>
            <a:off x="3505927" y="8816657"/>
            <a:ext cx="2624343" cy="83566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GCSEs or initial work experience, entering on the job training</a:t>
            </a:r>
          </a:p>
        </p:txBody>
      </p:sp>
      <p:sp>
        <p:nvSpPr>
          <p:cNvPr id="37" name="TextBox 37"/>
          <p:cNvSpPr txBox="1"/>
          <p:nvPr/>
        </p:nvSpPr>
        <p:spPr>
          <a:xfrm>
            <a:off x="6893073" y="8816657"/>
            <a:ext cx="2624343" cy="111188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Qualification (such as T Levels), additional on the job training or retail employer apprenticeship</a:t>
            </a:r>
          </a:p>
        </p:txBody>
      </p:sp>
      <p:sp>
        <p:nvSpPr>
          <p:cNvPr id="38" name="TextBox 38"/>
          <p:cNvSpPr txBox="1"/>
          <p:nvPr/>
        </p:nvSpPr>
        <p:spPr>
          <a:xfrm>
            <a:off x="10207584" y="8816657"/>
            <a:ext cx="2624343" cy="111188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Career progression following apprenticeship, work experience or employer training</a:t>
            </a:r>
          </a:p>
        </p:txBody>
      </p:sp>
      <p:sp>
        <p:nvSpPr>
          <p:cNvPr id="39" name="TextBox 39"/>
          <p:cNvSpPr txBox="1"/>
          <p:nvPr/>
        </p:nvSpPr>
        <p:spPr>
          <a:xfrm>
            <a:off x="67691" y="9995218"/>
            <a:ext cx="7043377" cy="198119"/>
          </a:xfrm>
          <a:prstGeom prst="rect">
            <a:avLst/>
          </a:prstGeom>
        </p:spPr>
        <p:txBody>
          <a:bodyPr lIns="0" tIns="0" rIns="0" bIns="0" rtlCol="0" anchor="t">
            <a:spAutoFit/>
          </a:bodyPr>
          <a:lstStyle/>
          <a:p>
            <a:pPr>
              <a:lnSpc>
                <a:spcPts val="1680"/>
              </a:lnSpc>
            </a:pPr>
            <a:r>
              <a:rPr lang="en-US" sz="1200">
                <a:solidFill>
                  <a:srgbClr val="000000"/>
                </a:solidFill>
                <a:latin typeface="Canva Sans 1"/>
              </a:rPr>
              <a:t>Sources: ONS, Gov.uk, Milkround, Prospects</a:t>
            </a:r>
          </a:p>
        </p:txBody>
      </p:sp>
      <p:pic>
        <p:nvPicPr>
          <p:cNvPr id="40" name="Picture 40"/>
          <p:cNvPicPr>
            <a:picLocks noChangeAspect="1"/>
          </p:cNvPicPr>
          <p:nvPr/>
        </p:nvPicPr>
        <p:blipFill>
          <a:blip r:embed="rId7"/>
          <a:srcRect/>
          <a:stretch>
            <a:fillRect/>
          </a:stretch>
        </p:blipFill>
        <p:spPr>
          <a:xfrm>
            <a:off x="7845269" y="7863046"/>
            <a:ext cx="719951" cy="719951"/>
          </a:xfrm>
          <a:prstGeom prst="rect">
            <a:avLst/>
          </a:prstGeom>
        </p:spPr>
      </p:pic>
      <p:sp>
        <p:nvSpPr>
          <p:cNvPr id="41" name="TextBox 41"/>
          <p:cNvSpPr txBox="1"/>
          <p:nvPr/>
        </p:nvSpPr>
        <p:spPr>
          <a:xfrm>
            <a:off x="11064049" y="2143181"/>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Per Year</a:t>
            </a:r>
          </a:p>
        </p:txBody>
      </p:sp>
      <p:grpSp>
        <p:nvGrpSpPr>
          <p:cNvPr id="42" name="Group 42"/>
          <p:cNvGrpSpPr/>
          <p:nvPr/>
        </p:nvGrpSpPr>
        <p:grpSpPr>
          <a:xfrm>
            <a:off x="762855" y="2869986"/>
            <a:ext cx="9040143" cy="1382421"/>
            <a:chOff x="0" y="0"/>
            <a:chExt cx="2380943" cy="364094"/>
          </a:xfrm>
        </p:grpSpPr>
        <p:sp>
          <p:nvSpPr>
            <p:cNvPr id="43" name="Freeform 43"/>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008037"/>
            </a:solidFill>
          </p:spPr>
        </p:sp>
        <p:sp>
          <p:nvSpPr>
            <p:cNvPr id="44" name="TextBox 44"/>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sp>
        <p:nvSpPr>
          <p:cNvPr id="45" name="TextBox 45"/>
          <p:cNvSpPr txBox="1"/>
          <p:nvPr/>
        </p:nvSpPr>
        <p:spPr>
          <a:xfrm>
            <a:off x="7675099" y="3415159"/>
            <a:ext cx="9525" cy="580390"/>
          </a:xfrm>
          <a:prstGeom prst="rect">
            <a:avLst/>
          </a:prstGeom>
        </p:spPr>
        <p:txBody>
          <a:bodyPr lIns="0" tIns="0" rIns="0" bIns="0" rtlCol="0" anchor="t">
            <a:spAutoFit/>
          </a:bodyPr>
          <a:lstStyle/>
          <a:p>
            <a:pPr algn="ctr">
              <a:lnSpc>
                <a:spcPts val="4759"/>
              </a:lnSpc>
            </a:pPr>
            <a:endParaRPr/>
          </a:p>
        </p:txBody>
      </p:sp>
      <p:sp>
        <p:nvSpPr>
          <p:cNvPr id="46" name="TextBox 46"/>
          <p:cNvSpPr txBox="1"/>
          <p:nvPr/>
        </p:nvSpPr>
        <p:spPr>
          <a:xfrm>
            <a:off x="762855" y="2961696"/>
            <a:ext cx="8892210" cy="1118235"/>
          </a:xfrm>
          <a:prstGeom prst="rect">
            <a:avLst/>
          </a:prstGeom>
        </p:spPr>
        <p:txBody>
          <a:bodyPr lIns="0" tIns="0" rIns="0" bIns="0" rtlCol="0" anchor="t">
            <a:spAutoFit/>
          </a:bodyPr>
          <a:lstStyle/>
          <a:p>
            <a:pPr algn="ctr">
              <a:lnSpc>
                <a:spcPts val="2940"/>
              </a:lnSpc>
              <a:spcBef>
                <a:spcPct val="0"/>
              </a:spcBef>
            </a:pPr>
            <a:r>
              <a:rPr lang="en-US" sz="2100">
                <a:solidFill>
                  <a:srgbClr val="FFFFFF"/>
                </a:solidFill>
                <a:latin typeface="Poppins Italics"/>
              </a:rPr>
              <a:t>Retail is a huge and important sector across the region, and is also changing rapidly, as more customers switch to online and digital shopping, creating exciting new opportunities.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803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89284" y="213970"/>
            <a:ext cx="5601271" cy="814730"/>
          </a:xfrm>
          <a:prstGeom prst="rect">
            <a:avLst/>
          </a:prstGeom>
        </p:spPr>
      </p:pic>
      <p:pic>
        <p:nvPicPr>
          <p:cNvPr id="3" name="Picture 3"/>
          <p:cNvPicPr>
            <a:picLocks noChangeAspect="1"/>
          </p:cNvPicPr>
          <p:nvPr/>
        </p:nvPicPr>
        <p:blipFill>
          <a:blip r:embed="rId4"/>
          <a:srcRect/>
          <a:stretch>
            <a:fillRect/>
          </a:stretch>
        </p:blipFill>
        <p:spPr>
          <a:xfrm>
            <a:off x="14697079" y="658178"/>
            <a:ext cx="2900358" cy="2900358"/>
          </a:xfrm>
          <a:prstGeom prst="rect">
            <a:avLst/>
          </a:prstGeom>
        </p:spPr>
      </p:pic>
      <p:pic>
        <p:nvPicPr>
          <p:cNvPr id="4" name="Picture 4"/>
          <p:cNvPicPr>
            <a:picLocks noChangeAspect="1"/>
          </p:cNvPicPr>
          <p:nvPr/>
        </p:nvPicPr>
        <p:blipFill>
          <a:blip r:embed="rId5"/>
          <a:srcRect/>
          <a:stretch>
            <a:fillRect/>
          </a:stretch>
        </p:blipFill>
        <p:spPr>
          <a:xfrm>
            <a:off x="14773157" y="5809154"/>
            <a:ext cx="2748202" cy="2748202"/>
          </a:xfrm>
          <a:prstGeom prst="rect">
            <a:avLst/>
          </a:prstGeom>
        </p:spPr>
      </p:pic>
      <p:sp>
        <p:nvSpPr>
          <p:cNvPr id="5" name="TextBox 5"/>
          <p:cNvSpPr txBox="1"/>
          <p:nvPr/>
        </p:nvSpPr>
        <p:spPr>
          <a:xfrm>
            <a:off x="1028700" y="2697014"/>
            <a:ext cx="12512349" cy="1597240"/>
          </a:xfrm>
          <a:prstGeom prst="rect">
            <a:avLst/>
          </a:prstGeom>
        </p:spPr>
        <p:txBody>
          <a:bodyPr lIns="0" tIns="0" rIns="0" bIns="0" rtlCol="0" anchor="t">
            <a:spAutoFit/>
          </a:bodyPr>
          <a:lstStyle/>
          <a:p>
            <a:pPr marL="0" marR="0" lvl="0" indent="0" algn="l" defTabSz="914400" rtl="0" eaLnBrk="1" fontAlgn="auto" latinLnBrk="0" hangingPunct="1">
              <a:lnSpc>
                <a:spcPts val="11883"/>
              </a:lnSpc>
              <a:spcBef>
                <a:spcPts val="0"/>
              </a:spcBef>
              <a:spcAft>
                <a:spcPts val="0"/>
              </a:spcAft>
              <a:buClrTx/>
              <a:buSzTx/>
              <a:buFontTx/>
              <a:buNone/>
              <a:tabLst/>
              <a:defRPr/>
            </a:pPr>
            <a:r>
              <a:rPr kumimoji="0" lang="en-US" sz="11883" b="0" i="0" u="none" strike="noStrike" kern="1200" cap="none" spc="0" normalizeH="0" baseline="0" noProof="0">
                <a:ln>
                  <a:noFill/>
                </a:ln>
                <a:solidFill>
                  <a:srgbClr val="FFFFFF"/>
                </a:solidFill>
                <a:effectLst/>
                <a:uLnTx/>
                <a:uFillTx/>
                <a:latin typeface="Bebas Neue Bold"/>
                <a:ea typeface="+mn-ea"/>
                <a:cs typeface="+mn-cs"/>
              </a:rPr>
              <a:t>HOTEL CHOCOLAT</a:t>
            </a:r>
          </a:p>
        </p:txBody>
      </p:sp>
      <p:sp>
        <p:nvSpPr>
          <p:cNvPr id="6" name="TextBox 6"/>
          <p:cNvSpPr txBox="1"/>
          <p:nvPr/>
        </p:nvSpPr>
        <p:spPr>
          <a:xfrm>
            <a:off x="1078875" y="4195057"/>
            <a:ext cx="13288821" cy="5744845"/>
          </a:xfrm>
          <a:prstGeom prst="rect">
            <a:avLst/>
          </a:prstGeom>
        </p:spPr>
        <p:txBody>
          <a:bodyPr lIns="0" tIns="0" rIns="0" bIns="0" rtlCol="0" anchor="t">
            <a:spAutoFit/>
          </a:bodyPr>
          <a:lstStyle/>
          <a:p>
            <a:pPr marL="561339" marR="0" lvl="1" indent="-280669" algn="l" defTabSz="914400" rtl="0" eaLnBrk="1" fontAlgn="auto" latinLnBrk="0" hangingPunct="1">
              <a:lnSpc>
                <a:spcPts val="4159"/>
              </a:lnSpc>
              <a:spcBef>
                <a:spcPts val="0"/>
              </a:spcBef>
              <a:spcAft>
                <a:spcPts val="0"/>
              </a:spcAft>
              <a:buClrTx/>
              <a:buSzTx/>
              <a:buFont typeface="Arial"/>
              <a:buChar char="•"/>
              <a:tabLst/>
              <a:defRPr/>
            </a:pPr>
            <a:r>
              <a:rPr kumimoji="0" lang="en-US" sz="2599" b="0" i="0" u="none" strike="noStrike" kern="1200" cap="none" spc="0" normalizeH="0" baseline="0" noProof="0">
                <a:ln>
                  <a:noFill/>
                </a:ln>
                <a:solidFill>
                  <a:srgbClr val="FFFFFF"/>
                </a:solidFill>
                <a:effectLst/>
                <a:uLnTx/>
                <a:uFillTx/>
                <a:latin typeface="Poppins"/>
                <a:ea typeface="+mn-ea"/>
                <a:cs typeface="+mn-cs"/>
              </a:rPr>
              <a:t>Hotel Chocolat is a British chocolate manufacturer, selling chocolate and cocoa products, online, in store and in cafés, with over 1,000 employees nationally.</a:t>
            </a:r>
          </a:p>
          <a:p>
            <a:pPr marL="0" marR="0" lvl="0" indent="0" algn="l" defTabSz="914400" rtl="0" eaLnBrk="1" fontAlgn="auto" latinLnBrk="0" hangingPunct="1">
              <a:lnSpc>
                <a:spcPts val="4159"/>
              </a:lnSpc>
              <a:spcBef>
                <a:spcPts val="0"/>
              </a:spcBef>
              <a:spcAft>
                <a:spcPts val="0"/>
              </a:spcAft>
              <a:buClrTx/>
              <a:buSzTx/>
              <a:buFontTx/>
              <a:buNone/>
              <a:tabLst/>
              <a:defRPr/>
            </a:pPr>
            <a:endParaRPr kumimoji="0" lang="en-US" sz="2599" b="0" i="0" u="none" strike="noStrike" kern="1200" cap="none" spc="0" normalizeH="0" baseline="0" noProof="0">
              <a:ln>
                <a:noFill/>
              </a:ln>
              <a:solidFill>
                <a:srgbClr val="FFFFFF"/>
              </a:solidFill>
              <a:effectLst/>
              <a:uLnTx/>
              <a:uFillTx/>
              <a:latin typeface="Poppins"/>
              <a:ea typeface="+mn-ea"/>
              <a:cs typeface="+mn-cs"/>
            </a:endParaRPr>
          </a:p>
          <a:p>
            <a:pPr marL="561339" marR="0" lvl="1" indent="-280669" algn="l" defTabSz="914400" rtl="0" eaLnBrk="1" fontAlgn="auto" latinLnBrk="0" hangingPunct="1">
              <a:lnSpc>
                <a:spcPts val="4159"/>
              </a:lnSpc>
              <a:spcBef>
                <a:spcPts val="0"/>
              </a:spcBef>
              <a:spcAft>
                <a:spcPts val="0"/>
              </a:spcAft>
              <a:buClrTx/>
              <a:buSzTx/>
              <a:buFont typeface="Arial"/>
              <a:buChar char="•"/>
              <a:tabLst/>
              <a:defRPr/>
            </a:pPr>
            <a:r>
              <a:rPr kumimoji="0" lang="en-US" sz="2599" b="0" i="0" u="none" strike="noStrike" kern="1200" cap="none" spc="0" normalizeH="0" baseline="0" noProof="0">
                <a:ln>
                  <a:noFill/>
                </a:ln>
                <a:solidFill>
                  <a:srgbClr val="FFFFFF"/>
                </a:solidFill>
                <a:effectLst/>
                <a:uLnTx/>
                <a:uFillTx/>
                <a:latin typeface="Poppins"/>
                <a:ea typeface="+mn-ea"/>
                <a:cs typeface="+mn-cs"/>
              </a:rPr>
              <a:t>Hotel Chocolat has a factory outlet in </a:t>
            </a:r>
            <a:r>
              <a:rPr kumimoji="0" lang="en-US" sz="2599" b="0" i="0" u="none" strike="noStrike" kern="1200" cap="none" spc="0" normalizeH="0" baseline="0" noProof="0">
                <a:ln>
                  <a:noFill/>
                </a:ln>
                <a:solidFill>
                  <a:srgbClr val="FFFFFF"/>
                </a:solidFill>
                <a:effectLst/>
                <a:uLnTx/>
                <a:uFillTx/>
                <a:latin typeface="Poppins Bold"/>
                <a:ea typeface="+mn-ea"/>
                <a:cs typeface="+mn-cs"/>
              </a:rPr>
              <a:t>Huntingdonshire</a:t>
            </a:r>
            <a:r>
              <a:rPr kumimoji="0" lang="en-US" sz="2599" b="0" i="0" u="none" strike="noStrike" kern="1200" cap="none" spc="0" normalizeH="0" baseline="0" noProof="0">
                <a:ln>
                  <a:noFill/>
                </a:ln>
                <a:solidFill>
                  <a:srgbClr val="FFFFFF"/>
                </a:solidFill>
                <a:effectLst/>
                <a:uLnTx/>
                <a:uFillTx/>
                <a:latin typeface="Poppins"/>
                <a:ea typeface="+mn-ea"/>
                <a:cs typeface="+mn-cs"/>
              </a:rPr>
              <a:t>, so there are customer facing retail opportunities in the shop and café, but also opportunities in the factory, including in packing, manufacturing and digital.</a:t>
            </a:r>
          </a:p>
          <a:p>
            <a:pPr marL="0" marR="0" lvl="0" indent="0" algn="l" defTabSz="914400" rtl="0" eaLnBrk="1" fontAlgn="auto" latinLnBrk="0" hangingPunct="1">
              <a:lnSpc>
                <a:spcPts val="4159"/>
              </a:lnSpc>
              <a:spcBef>
                <a:spcPts val="0"/>
              </a:spcBef>
              <a:spcAft>
                <a:spcPts val="0"/>
              </a:spcAft>
              <a:buClrTx/>
              <a:buSzTx/>
              <a:buFontTx/>
              <a:buNone/>
              <a:tabLst/>
              <a:defRPr/>
            </a:pPr>
            <a:endParaRPr kumimoji="0" lang="en-US" sz="2599" b="0" i="0" u="none" strike="noStrike" kern="1200" cap="none" spc="0" normalizeH="0" baseline="0" noProof="0">
              <a:ln>
                <a:noFill/>
              </a:ln>
              <a:solidFill>
                <a:srgbClr val="FFFFFF"/>
              </a:solidFill>
              <a:effectLst/>
              <a:uLnTx/>
              <a:uFillTx/>
              <a:latin typeface="Poppins"/>
              <a:ea typeface="+mn-ea"/>
              <a:cs typeface="+mn-cs"/>
            </a:endParaRPr>
          </a:p>
          <a:p>
            <a:pPr marL="561339" marR="0" lvl="1" indent="-280669" algn="l" defTabSz="914400" rtl="0" eaLnBrk="1" fontAlgn="auto" latinLnBrk="0" hangingPunct="1">
              <a:lnSpc>
                <a:spcPts val="4159"/>
              </a:lnSpc>
              <a:spcBef>
                <a:spcPts val="0"/>
              </a:spcBef>
              <a:spcAft>
                <a:spcPts val="0"/>
              </a:spcAft>
              <a:buClrTx/>
              <a:buSzTx/>
              <a:buFont typeface="Arial"/>
              <a:buChar char="•"/>
              <a:tabLst/>
              <a:defRPr/>
            </a:pPr>
            <a:r>
              <a:rPr kumimoji="0" lang="en-US" sz="2599" b="0" i="0" u="none" strike="noStrike" kern="1200" cap="none" spc="0" normalizeH="0" baseline="0" noProof="0">
                <a:ln>
                  <a:noFill/>
                </a:ln>
                <a:solidFill>
                  <a:srgbClr val="FFFFFF"/>
                </a:solidFill>
                <a:effectLst/>
                <a:uLnTx/>
                <a:uFillTx/>
                <a:latin typeface="Poppins"/>
                <a:ea typeface="+mn-ea"/>
                <a:cs typeface="+mn-cs"/>
              </a:rPr>
              <a:t>The required skills and qualifications vary depending on the job, with retail roles requiring GCSEs, with some more technical roles requiring specific qualifications including A Levels or T Levels, or specific on the job training.</a:t>
            </a:r>
          </a:p>
        </p:txBody>
      </p:sp>
      <p:sp>
        <p:nvSpPr>
          <p:cNvPr id="7" name="TextBox 7"/>
          <p:cNvSpPr txBox="1"/>
          <p:nvPr/>
        </p:nvSpPr>
        <p:spPr>
          <a:xfrm>
            <a:off x="1028700" y="1527858"/>
            <a:ext cx="4537872" cy="1208877"/>
          </a:xfrm>
          <a:prstGeom prst="rect">
            <a:avLst/>
          </a:prstGeom>
        </p:spPr>
        <p:txBody>
          <a:bodyPr lIns="0" tIns="0" rIns="0" bIns="0" rtlCol="0" anchor="t">
            <a:spAutoFit/>
          </a:bodyPr>
          <a:lstStyle/>
          <a:p>
            <a:pPr marL="0" marR="0" lvl="0" indent="0" algn="l" defTabSz="914400" rtl="0" eaLnBrk="1" fontAlgn="auto" latinLnBrk="0" hangingPunct="1">
              <a:lnSpc>
                <a:spcPts val="8968"/>
              </a:lnSpc>
              <a:spcBef>
                <a:spcPts val="0"/>
              </a:spcBef>
              <a:spcAft>
                <a:spcPts val="0"/>
              </a:spcAft>
              <a:buClrTx/>
              <a:buSzTx/>
              <a:buFontTx/>
              <a:buNone/>
              <a:tabLst/>
              <a:defRPr/>
            </a:pPr>
            <a:r>
              <a:rPr kumimoji="0" lang="en-US" sz="8968" b="0" i="0" u="none" strike="noStrike" kern="1200" cap="none" spc="0" normalizeH="0" baseline="0" noProof="0">
                <a:ln>
                  <a:noFill/>
                </a:ln>
                <a:solidFill>
                  <a:srgbClr val="D8B448"/>
                </a:solidFill>
                <a:effectLst/>
                <a:uLnTx/>
                <a:uFillTx/>
                <a:latin typeface="Bebas Neue Bold"/>
                <a:ea typeface="+mn-ea"/>
                <a:cs typeface="+mn-cs"/>
              </a:rPr>
              <a:t>working at</a:t>
            </a:r>
          </a:p>
        </p:txBody>
      </p:sp>
      <p:sp>
        <p:nvSpPr>
          <p:cNvPr id="8" name="TextBox 8"/>
          <p:cNvSpPr txBox="1"/>
          <p:nvPr/>
        </p:nvSpPr>
        <p:spPr>
          <a:xfrm>
            <a:off x="1267181" y="373380"/>
            <a:ext cx="4645478" cy="655320"/>
          </a:xfrm>
          <a:prstGeom prst="rect">
            <a:avLst/>
          </a:prstGeom>
        </p:spPr>
        <p:txBody>
          <a:bodyPr lIns="0" tIns="0" rIns="0" bIns="0" rtlCol="0" anchor="t">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800" b="0" i="0" u="none" strike="noStrike" kern="1200" cap="none" spc="0" normalizeH="0" baseline="0" noProof="0">
                <a:ln>
                  <a:noFill/>
                </a:ln>
                <a:solidFill>
                  <a:srgbClr val="D8B448"/>
                </a:solidFill>
                <a:effectLst/>
                <a:uLnTx/>
                <a:uFillTx/>
                <a:latin typeface="Bebas Neue Bold"/>
                <a:ea typeface="+mn-ea"/>
                <a:cs typeface="+mn-cs"/>
              </a:rPr>
              <a:t>EMPLOYER PROFILE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11045277" y="-6410"/>
            <a:ext cx="3621436" cy="3621436"/>
            <a:chOff x="0" y="0"/>
            <a:chExt cx="6238240" cy="6238240"/>
          </a:xfrm>
        </p:grpSpPr>
        <p:sp>
          <p:nvSpPr>
            <p:cNvPr id="3" name="Freeform 3"/>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03989E"/>
            </a:solidFill>
          </p:spPr>
        </p:sp>
      </p:grpSp>
      <p:grpSp>
        <p:nvGrpSpPr>
          <p:cNvPr id="4" name="Group 4"/>
          <p:cNvGrpSpPr/>
          <p:nvPr/>
        </p:nvGrpSpPr>
        <p:grpSpPr>
          <a:xfrm>
            <a:off x="14666564" y="-6410"/>
            <a:ext cx="3621436" cy="3621436"/>
            <a:chOff x="0" y="0"/>
            <a:chExt cx="6238240" cy="6238240"/>
          </a:xfrm>
        </p:grpSpPr>
        <p:sp>
          <p:nvSpPr>
            <p:cNvPr id="5" name="Freeform 5"/>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03989E"/>
            </a:solidFill>
          </p:spPr>
        </p:sp>
      </p:grpSp>
      <p:grpSp>
        <p:nvGrpSpPr>
          <p:cNvPr id="6" name="Group 6"/>
          <p:cNvGrpSpPr/>
          <p:nvPr/>
        </p:nvGrpSpPr>
        <p:grpSpPr>
          <a:xfrm>
            <a:off x="12229200" y="3423600"/>
            <a:ext cx="4917600" cy="4118400"/>
            <a:chOff x="0" y="0"/>
            <a:chExt cx="812800" cy="769416"/>
          </a:xfrm>
        </p:grpSpPr>
        <p:sp>
          <p:nvSpPr>
            <p:cNvPr id="7" name="Freeform 7"/>
            <p:cNvSpPr/>
            <p:nvPr/>
          </p:nvSpPr>
          <p:spPr>
            <a:xfrm>
              <a:off x="130998" y="0"/>
              <a:ext cx="550803" cy="769416"/>
            </a:xfrm>
            <a:custGeom>
              <a:avLst/>
              <a:gdLst/>
              <a:ahLst/>
              <a:cxnLst/>
              <a:rect l="l" t="t" r="r" b="b"/>
              <a:pathLst>
                <a:path w="550803" h="769416">
                  <a:moveTo>
                    <a:pt x="275402" y="0"/>
                  </a:moveTo>
                  <a:cubicBezTo>
                    <a:pt x="440080" y="56075"/>
                    <a:pt x="550804" y="210745"/>
                    <a:pt x="550804" y="384708"/>
                  </a:cubicBezTo>
                  <a:cubicBezTo>
                    <a:pt x="550804" y="558671"/>
                    <a:pt x="440080" y="713341"/>
                    <a:pt x="275402" y="769416"/>
                  </a:cubicBezTo>
                  <a:cubicBezTo>
                    <a:pt x="110724" y="713341"/>
                    <a:pt x="0" y="558671"/>
                    <a:pt x="0" y="384708"/>
                  </a:cubicBezTo>
                  <a:cubicBezTo>
                    <a:pt x="0" y="210745"/>
                    <a:pt x="110724" y="56075"/>
                    <a:pt x="275402" y="0"/>
                  </a:cubicBezTo>
                  <a:close/>
                </a:path>
              </a:pathLst>
            </a:custGeom>
            <a:solidFill>
              <a:srgbClr val="03989E"/>
            </a:solidFill>
          </p:spPr>
        </p:sp>
        <p:sp>
          <p:nvSpPr>
            <p:cNvPr id="8" name="TextBox 8"/>
            <p:cNvSpPr txBox="1"/>
            <p:nvPr/>
          </p:nvSpPr>
          <p:spPr>
            <a:xfrm>
              <a:off x="76200" y="-76200"/>
              <a:ext cx="660400" cy="812800"/>
            </a:xfrm>
            <a:prstGeom prst="rect">
              <a:avLst/>
            </a:prstGeom>
          </p:spPr>
          <p:txBody>
            <a:bodyPr lIns="50800" tIns="50800" rIns="50800" bIns="50800" rtlCol="0" anchor="ctr"/>
            <a:lstStyle/>
            <a:p>
              <a:pPr algn="ctr">
                <a:lnSpc>
                  <a:spcPts val="5120"/>
                </a:lnSpc>
              </a:pPr>
              <a:r>
                <a:rPr lang="en-US" sz="3200" dirty="0">
                  <a:solidFill>
                    <a:srgbClr val="FFFFFF"/>
                  </a:solidFill>
                  <a:latin typeface="Poppins Bold"/>
                </a:rPr>
                <a:t>Skills</a:t>
              </a:r>
            </a:p>
            <a:p>
              <a:pPr algn="ctr">
                <a:lnSpc>
                  <a:spcPts val="3039"/>
                </a:lnSpc>
              </a:pPr>
              <a:r>
                <a:rPr lang="en-US" sz="1899" dirty="0">
                  <a:solidFill>
                    <a:srgbClr val="FFFFFF"/>
                  </a:solidFill>
                  <a:latin typeface="Poppins"/>
                </a:rPr>
                <a:t>Patience</a:t>
              </a:r>
            </a:p>
            <a:p>
              <a:pPr algn="ctr">
                <a:lnSpc>
                  <a:spcPts val="3039"/>
                </a:lnSpc>
              </a:pPr>
              <a:r>
                <a:rPr lang="en-US" sz="1899" dirty="0">
                  <a:solidFill>
                    <a:srgbClr val="FFFFFF"/>
                  </a:solidFill>
                  <a:latin typeface="Poppins"/>
                </a:rPr>
                <a:t>Empathy</a:t>
              </a:r>
            </a:p>
            <a:p>
              <a:pPr algn="ctr">
                <a:lnSpc>
                  <a:spcPts val="3039"/>
                </a:lnSpc>
              </a:pPr>
              <a:r>
                <a:rPr lang="en-US" sz="1899" dirty="0">
                  <a:solidFill>
                    <a:srgbClr val="FFFFFF"/>
                  </a:solidFill>
                  <a:latin typeface="Poppins"/>
                </a:rPr>
                <a:t>Creativity</a:t>
              </a:r>
            </a:p>
            <a:p>
              <a:pPr algn="ctr">
                <a:lnSpc>
                  <a:spcPts val="3039"/>
                </a:lnSpc>
              </a:pPr>
              <a:r>
                <a:rPr lang="en-US" sz="1899" dirty="0">
                  <a:solidFill>
                    <a:srgbClr val="FFFFFF"/>
                  </a:solidFill>
                  <a:latin typeface="Poppins"/>
                </a:rPr>
                <a:t>Communication skills</a:t>
              </a:r>
            </a:p>
            <a:p>
              <a:pPr algn="ctr">
                <a:lnSpc>
                  <a:spcPts val="3039"/>
                </a:lnSpc>
              </a:pPr>
              <a:r>
                <a:rPr lang="en-US" sz="1899" dirty="0">
                  <a:solidFill>
                    <a:srgbClr val="FFFFFF"/>
                  </a:solidFill>
                  <a:latin typeface="Poppins"/>
                </a:rPr>
                <a:t>Enthusiasm</a:t>
              </a:r>
            </a:p>
          </p:txBody>
        </p:sp>
      </p:grpSp>
      <p:grpSp>
        <p:nvGrpSpPr>
          <p:cNvPr id="9" name="Group 9"/>
          <p:cNvGrpSpPr/>
          <p:nvPr/>
        </p:nvGrpSpPr>
        <p:grpSpPr>
          <a:xfrm>
            <a:off x="688888" y="1341150"/>
            <a:ext cx="9040143" cy="1382421"/>
            <a:chOff x="0" y="0"/>
            <a:chExt cx="2380943" cy="364094"/>
          </a:xfrm>
        </p:grpSpPr>
        <p:sp>
          <p:nvSpPr>
            <p:cNvPr id="10" name="Freeform 10"/>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03989E"/>
            </a:solidFill>
          </p:spPr>
        </p:sp>
        <p:sp>
          <p:nvSpPr>
            <p:cNvPr id="11" name="TextBox 11"/>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grpSp>
        <p:nvGrpSpPr>
          <p:cNvPr id="12" name="Group 12"/>
          <p:cNvGrpSpPr/>
          <p:nvPr/>
        </p:nvGrpSpPr>
        <p:grpSpPr>
          <a:xfrm>
            <a:off x="868689" y="4487431"/>
            <a:ext cx="5441381" cy="2932240"/>
            <a:chOff x="0" y="0"/>
            <a:chExt cx="6586034" cy="3549068"/>
          </a:xfrm>
        </p:grpSpPr>
        <p:sp>
          <p:nvSpPr>
            <p:cNvPr id="13" name="Freeform 13"/>
            <p:cNvSpPr/>
            <p:nvPr/>
          </p:nvSpPr>
          <p:spPr>
            <a:xfrm>
              <a:off x="0" y="0"/>
              <a:ext cx="6586034" cy="3549068"/>
            </a:xfrm>
            <a:custGeom>
              <a:avLst/>
              <a:gdLst/>
              <a:ahLst/>
              <a:cxnLst/>
              <a:rect l="l" t="t" r="r" b="b"/>
              <a:pathLst>
                <a:path w="6586034" h="3549068">
                  <a:moveTo>
                    <a:pt x="6586034" y="279400"/>
                  </a:moveTo>
                  <a:lnTo>
                    <a:pt x="6586034" y="0"/>
                  </a:lnTo>
                  <a:lnTo>
                    <a:pt x="0" y="0"/>
                  </a:lnTo>
                  <a:lnTo>
                    <a:pt x="0" y="3549068"/>
                  </a:lnTo>
                  <a:lnTo>
                    <a:pt x="6586034" y="3549068"/>
                  </a:lnTo>
                  <a:lnTo>
                    <a:pt x="6586034" y="279400"/>
                  </a:lnTo>
                  <a:close/>
                  <a:moveTo>
                    <a:pt x="6507293" y="279400"/>
                  </a:moveTo>
                  <a:lnTo>
                    <a:pt x="6507293" y="3470328"/>
                  </a:lnTo>
                  <a:lnTo>
                    <a:pt x="78740" y="3470328"/>
                  </a:lnTo>
                  <a:lnTo>
                    <a:pt x="78740" y="78740"/>
                  </a:lnTo>
                  <a:lnTo>
                    <a:pt x="6507293" y="78740"/>
                  </a:lnTo>
                  <a:lnTo>
                    <a:pt x="6507293" y="279400"/>
                  </a:lnTo>
                  <a:close/>
                </a:path>
              </a:pathLst>
            </a:custGeom>
            <a:solidFill>
              <a:srgbClr val="03989E"/>
            </a:solidFill>
          </p:spPr>
        </p:sp>
      </p:grpSp>
      <p:grpSp>
        <p:nvGrpSpPr>
          <p:cNvPr id="14" name="Group 14"/>
          <p:cNvGrpSpPr/>
          <p:nvPr/>
        </p:nvGrpSpPr>
        <p:grpSpPr>
          <a:xfrm>
            <a:off x="6553687" y="4506481"/>
            <a:ext cx="5767182" cy="2913190"/>
            <a:chOff x="0" y="0"/>
            <a:chExt cx="6980370" cy="3526011"/>
          </a:xfrm>
        </p:grpSpPr>
        <p:sp>
          <p:nvSpPr>
            <p:cNvPr id="15" name="Freeform 15"/>
            <p:cNvSpPr/>
            <p:nvPr/>
          </p:nvSpPr>
          <p:spPr>
            <a:xfrm>
              <a:off x="0" y="0"/>
              <a:ext cx="6980370" cy="3526010"/>
            </a:xfrm>
            <a:custGeom>
              <a:avLst/>
              <a:gdLst/>
              <a:ahLst/>
              <a:cxnLst/>
              <a:rect l="l" t="t" r="r" b="b"/>
              <a:pathLst>
                <a:path w="6980370" h="3526010">
                  <a:moveTo>
                    <a:pt x="6980370" y="279400"/>
                  </a:moveTo>
                  <a:lnTo>
                    <a:pt x="6980370" y="0"/>
                  </a:lnTo>
                  <a:lnTo>
                    <a:pt x="0" y="0"/>
                  </a:lnTo>
                  <a:lnTo>
                    <a:pt x="0" y="3526010"/>
                  </a:lnTo>
                  <a:lnTo>
                    <a:pt x="6980370" y="3526010"/>
                  </a:lnTo>
                  <a:lnTo>
                    <a:pt x="6980370" y="279400"/>
                  </a:lnTo>
                  <a:close/>
                  <a:moveTo>
                    <a:pt x="6901630" y="279400"/>
                  </a:moveTo>
                  <a:lnTo>
                    <a:pt x="6901630" y="3447271"/>
                  </a:lnTo>
                  <a:lnTo>
                    <a:pt x="78740" y="3447271"/>
                  </a:lnTo>
                  <a:lnTo>
                    <a:pt x="78740" y="78740"/>
                  </a:lnTo>
                  <a:lnTo>
                    <a:pt x="6901630" y="78740"/>
                  </a:lnTo>
                  <a:lnTo>
                    <a:pt x="6901630" y="279400"/>
                  </a:lnTo>
                  <a:close/>
                </a:path>
              </a:pathLst>
            </a:custGeom>
            <a:solidFill>
              <a:srgbClr val="03989E"/>
            </a:solidFill>
          </p:spPr>
        </p:sp>
      </p:grpSp>
      <p:grpSp>
        <p:nvGrpSpPr>
          <p:cNvPr id="16" name="Group 16"/>
          <p:cNvGrpSpPr/>
          <p:nvPr/>
        </p:nvGrpSpPr>
        <p:grpSpPr>
          <a:xfrm>
            <a:off x="3297636" y="7047587"/>
            <a:ext cx="11616224" cy="2335287"/>
            <a:chOff x="0" y="0"/>
            <a:chExt cx="3059417" cy="615055"/>
          </a:xfrm>
        </p:grpSpPr>
        <p:sp>
          <p:nvSpPr>
            <p:cNvPr id="17" name="Freeform 17"/>
            <p:cNvSpPr/>
            <p:nvPr/>
          </p:nvSpPr>
          <p:spPr>
            <a:xfrm>
              <a:off x="0" y="0"/>
              <a:ext cx="3059417" cy="615055"/>
            </a:xfrm>
            <a:custGeom>
              <a:avLst/>
              <a:gdLst/>
              <a:ahLst/>
              <a:cxnLst/>
              <a:rect l="l" t="t" r="r" b="b"/>
              <a:pathLst>
                <a:path w="3059417" h="615055">
                  <a:moveTo>
                    <a:pt x="3059417" y="307527"/>
                  </a:moveTo>
                  <a:lnTo>
                    <a:pt x="2653017" y="0"/>
                  </a:lnTo>
                  <a:lnTo>
                    <a:pt x="2653017" y="203200"/>
                  </a:lnTo>
                  <a:lnTo>
                    <a:pt x="0" y="203200"/>
                  </a:lnTo>
                  <a:lnTo>
                    <a:pt x="0" y="411855"/>
                  </a:lnTo>
                  <a:lnTo>
                    <a:pt x="2653017" y="411855"/>
                  </a:lnTo>
                  <a:lnTo>
                    <a:pt x="2653017" y="615055"/>
                  </a:lnTo>
                  <a:lnTo>
                    <a:pt x="3059417" y="307527"/>
                  </a:lnTo>
                  <a:close/>
                </a:path>
              </a:pathLst>
            </a:custGeom>
            <a:solidFill>
              <a:srgbClr val="03989E"/>
            </a:solidFill>
          </p:spPr>
        </p:sp>
        <p:sp>
          <p:nvSpPr>
            <p:cNvPr id="18" name="TextBox 18"/>
            <p:cNvSpPr txBox="1"/>
            <p:nvPr/>
          </p:nvSpPr>
          <p:spPr>
            <a:xfrm>
              <a:off x="0" y="88900"/>
              <a:ext cx="711200" cy="520700"/>
            </a:xfrm>
            <a:prstGeom prst="rect">
              <a:avLst/>
            </a:prstGeom>
          </p:spPr>
          <p:txBody>
            <a:bodyPr lIns="50800" tIns="50800" rIns="50800" bIns="50800" rtlCol="0" anchor="ctr"/>
            <a:lstStyle/>
            <a:p>
              <a:pPr algn="ctr">
                <a:lnSpc>
                  <a:spcPts val="3839"/>
                </a:lnSpc>
              </a:pPr>
              <a:endParaRPr/>
            </a:p>
          </p:txBody>
        </p:sp>
      </p:grpSp>
      <p:pic>
        <p:nvPicPr>
          <p:cNvPr id="19" name="Picture 19"/>
          <p:cNvPicPr>
            <a:picLocks noChangeAspect="1"/>
          </p:cNvPicPr>
          <p:nvPr/>
        </p:nvPicPr>
        <p:blipFill>
          <a:blip r:embed="rId2"/>
          <a:srcRect/>
          <a:stretch>
            <a:fillRect/>
          </a:stretch>
        </p:blipFill>
        <p:spPr>
          <a:xfrm>
            <a:off x="4504592" y="7863046"/>
            <a:ext cx="704367" cy="704367"/>
          </a:xfrm>
          <a:prstGeom prst="rect">
            <a:avLst/>
          </a:prstGeom>
        </p:spPr>
      </p:pic>
      <p:pic>
        <p:nvPicPr>
          <p:cNvPr id="20" name="Picture 20"/>
          <p:cNvPicPr>
            <a:picLocks noChangeAspect="1"/>
          </p:cNvPicPr>
          <p:nvPr/>
        </p:nvPicPr>
        <p:blipFill>
          <a:blip r:embed="rId3"/>
          <a:srcRect/>
          <a:stretch>
            <a:fillRect/>
          </a:stretch>
        </p:blipFill>
        <p:spPr>
          <a:xfrm>
            <a:off x="11140249" y="7855255"/>
            <a:ext cx="719951" cy="719951"/>
          </a:xfrm>
          <a:prstGeom prst="rect">
            <a:avLst/>
          </a:prstGeom>
        </p:spPr>
      </p:pic>
      <p:pic>
        <p:nvPicPr>
          <p:cNvPr id="21" name="Picture 21"/>
          <p:cNvPicPr>
            <a:picLocks noChangeAspect="1"/>
          </p:cNvPicPr>
          <p:nvPr/>
        </p:nvPicPr>
        <p:blipFill>
          <a:blip r:embed="rId4"/>
          <a:srcRect/>
          <a:stretch>
            <a:fillRect/>
          </a:stretch>
        </p:blipFill>
        <p:spPr>
          <a:xfrm>
            <a:off x="1375312" y="7381710"/>
            <a:ext cx="1447831" cy="1593196"/>
          </a:xfrm>
          <a:prstGeom prst="rect">
            <a:avLst/>
          </a:prstGeom>
        </p:spPr>
      </p:pic>
      <p:pic>
        <p:nvPicPr>
          <p:cNvPr id="22" name="Picture 22"/>
          <p:cNvPicPr>
            <a:picLocks noChangeAspect="1"/>
          </p:cNvPicPr>
          <p:nvPr/>
        </p:nvPicPr>
        <p:blipFill>
          <a:blip r:embed="rId5"/>
          <a:srcRect/>
          <a:stretch>
            <a:fillRect/>
          </a:stretch>
        </p:blipFill>
        <p:spPr>
          <a:xfrm>
            <a:off x="15217624" y="7419670"/>
            <a:ext cx="1400985" cy="1591119"/>
          </a:xfrm>
          <a:prstGeom prst="rect">
            <a:avLst/>
          </a:prstGeom>
        </p:spPr>
      </p:pic>
      <p:pic>
        <p:nvPicPr>
          <p:cNvPr id="23" name="Picture 23"/>
          <p:cNvPicPr>
            <a:picLocks noChangeAspect="1"/>
          </p:cNvPicPr>
          <p:nvPr/>
        </p:nvPicPr>
        <p:blipFill>
          <a:blip r:embed="rId6"/>
          <a:srcRect/>
          <a:stretch>
            <a:fillRect/>
          </a:stretch>
        </p:blipFill>
        <p:spPr>
          <a:xfrm>
            <a:off x="6587934" y="213652"/>
            <a:ext cx="1022723" cy="1022723"/>
          </a:xfrm>
          <a:prstGeom prst="rect">
            <a:avLst/>
          </a:prstGeom>
        </p:spPr>
      </p:pic>
      <p:sp>
        <p:nvSpPr>
          <p:cNvPr id="24" name="TextBox 24"/>
          <p:cNvSpPr txBox="1"/>
          <p:nvPr/>
        </p:nvSpPr>
        <p:spPr>
          <a:xfrm>
            <a:off x="4056048" y="484852"/>
            <a:ext cx="6967150" cy="770890"/>
          </a:xfrm>
          <a:prstGeom prst="rect">
            <a:avLst/>
          </a:prstGeom>
        </p:spPr>
        <p:txBody>
          <a:bodyPr lIns="0" tIns="0" rIns="0" bIns="0" rtlCol="0" anchor="t">
            <a:spAutoFit/>
          </a:bodyPr>
          <a:lstStyle/>
          <a:p>
            <a:pPr>
              <a:lnSpc>
                <a:spcPts val="5600"/>
              </a:lnSpc>
            </a:pPr>
            <a:r>
              <a:rPr lang="en-US" sz="5600">
                <a:solidFill>
                  <a:srgbClr val="000000"/>
                </a:solidFill>
                <a:latin typeface="Bebas Neue Bold"/>
              </a:rPr>
              <a:t>EDUCATION</a:t>
            </a:r>
          </a:p>
        </p:txBody>
      </p:sp>
      <p:sp>
        <p:nvSpPr>
          <p:cNvPr id="25" name="TextBox 25"/>
          <p:cNvSpPr txBox="1"/>
          <p:nvPr/>
        </p:nvSpPr>
        <p:spPr>
          <a:xfrm>
            <a:off x="1028700" y="464215"/>
            <a:ext cx="4537872" cy="876935"/>
          </a:xfrm>
          <a:prstGeom prst="rect">
            <a:avLst/>
          </a:prstGeom>
        </p:spPr>
        <p:txBody>
          <a:bodyPr lIns="0" tIns="0" rIns="0" bIns="0" rtlCol="0" anchor="t">
            <a:spAutoFit/>
          </a:bodyPr>
          <a:lstStyle/>
          <a:p>
            <a:pPr>
              <a:lnSpc>
                <a:spcPts val="6399"/>
              </a:lnSpc>
            </a:pPr>
            <a:r>
              <a:rPr lang="en-US" sz="6399">
                <a:solidFill>
                  <a:srgbClr val="B91646"/>
                </a:solidFill>
                <a:latin typeface="Bebas Neue Bold"/>
              </a:rPr>
              <a:t>CAREERS IN</a:t>
            </a:r>
          </a:p>
        </p:txBody>
      </p:sp>
      <p:sp>
        <p:nvSpPr>
          <p:cNvPr id="26" name="TextBox 26"/>
          <p:cNvSpPr txBox="1"/>
          <p:nvPr/>
        </p:nvSpPr>
        <p:spPr>
          <a:xfrm>
            <a:off x="11032724"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Average Salary:</a:t>
            </a:r>
          </a:p>
        </p:txBody>
      </p:sp>
      <p:sp>
        <p:nvSpPr>
          <p:cNvPr id="27" name="TextBox 27"/>
          <p:cNvSpPr txBox="1"/>
          <p:nvPr/>
        </p:nvSpPr>
        <p:spPr>
          <a:xfrm>
            <a:off x="14654160"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Number of Jobs:</a:t>
            </a:r>
          </a:p>
        </p:txBody>
      </p:sp>
      <p:sp>
        <p:nvSpPr>
          <p:cNvPr id="28" name="TextBox 28"/>
          <p:cNvSpPr txBox="1"/>
          <p:nvPr/>
        </p:nvSpPr>
        <p:spPr>
          <a:xfrm>
            <a:off x="7601132" y="1886323"/>
            <a:ext cx="9525" cy="580390"/>
          </a:xfrm>
          <a:prstGeom prst="rect">
            <a:avLst/>
          </a:prstGeom>
        </p:spPr>
        <p:txBody>
          <a:bodyPr lIns="0" tIns="0" rIns="0" bIns="0" rtlCol="0" anchor="t">
            <a:spAutoFit/>
          </a:bodyPr>
          <a:lstStyle/>
          <a:p>
            <a:pPr algn="ctr">
              <a:lnSpc>
                <a:spcPts val="4759"/>
              </a:lnSpc>
            </a:pPr>
            <a:endParaRPr/>
          </a:p>
        </p:txBody>
      </p:sp>
      <p:sp>
        <p:nvSpPr>
          <p:cNvPr id="29" name="TextBox 29"/>
          <p:cNvSpPr txBox="1"/>
          <p:nvPr/>
        </p:nvSpPr>
        <p:spPr>
          <a:xfrm>
            <a:off x="868689" y="1486895"/>
            <a:ext cx="8892210" cy="1005205"/>
          </a:xfrm>
          <a:prstGeom prst="rect">
            <a:avLst/>
          </a:prstGeom>
        </p:spPr>
        <p:txBody>
          <a:bodyPr lIns="0" tIns="0" rIns="0" bIns="0" rtlCol="0" anchor="t">
            <a:spAutoFit/>
          </a:bodyPr>
          <a:lstStyle/>
          <a:p>
            <a:pPr algn="ctr">
              <a:lnSpc>
                <a:spcPts val="3919"/>
              </a:lnSpc>
              <a:spcBef>
                <a:spcPct val="0"/>
              </a:spcBef>
            </a:pPr>
            <a:r>
              <a:rPr lang="en-US" sz="2799">
                <a:solidFill>
                  <a:srgbClr val="FFFFFF"/>
                </a:solidFill>
                <a:latin typeface="Poppins Bold Italics"/>
              </a:rPr>
              <a:t>Teaching and the transfer of knowledge to children and young adults</a:t>
            </a:r>
          </a:p>
        </p:txBody>
      </p:sp>
      <p:sp>
        <p:nvSpPr>
          <p:cNvPr id="30" name="TextBox 30"/>
          <p:cNvSpPr txBox="1"/>
          <p:nvPr/>
        </p:nvSpPr>
        <p:spPr>
          <a:xfrm>
            <a:off x="868689" y="4662170"/>
            <a:ext cx="5441381"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Early Career Opportunities</a:t>
            </a:r>
          </a:p>
        </p:txBody>
      </p:sp>
      <p:sp>
        <p:nvSpPr>
          <p:cNvPr id="31" name="TextBox 31"/>
          <p:cNvSpPr txBox="1"/>
          <p:nvPr/>
        </p:nvSpPr>
        <p:spPr>
          <a:xfrm>
            <a:off x="1375312" y="5133975"/>
            <a:ext cx="4406850" cy="2005375"/>
          </a:xfrm>
          <a:prstGeom prst="rect">
            <a:avLst/>
          </a:prstGeom>
        </p:spPr>
        <p:txBody>
          <a:bodyPr lIns="0" tIns="0" rIns="0" bIns="0" rtlCol="0" anchor="t">
            <a:spAutoFit/>
          </a:bodyPr>
          <a:lstStyle/>
          <a:p>
            <a:pPr marL="436400" lvl="1" indent="-218200">
              <a:lnSpc>
                <a:spcPts val="3234"/>
              </a:lnSpc>
              <a:buFont typeface="Arial"/>
              <a:buChar char="•"/>
            </a:pPr>
            <a:r>
              <a:rPr lang="en-US" sz="2021">
                <a:solidFill>
                  <a:srgbClr val="000000"/>
                </a:solidFill>
                <a:latin typeface="Poppins"/>
              </a:rPr>
              <a:t>Trainee Teacher</a:t>
            </a:r>
          </a:p>
          <a:p>
            <a:pPr marL="436400" lvl="1" indent="-218200">
              <a:lnSpc>
                <a:spcPts val="3234"/>
              </a:lnSpc>
              <a:buFont typeface="Arial"/>
              <a:buChar char="•"/>
            </a:pPr>
            <a:r>
              <a:rPr lang="en-US" sz="2021">
                <a:solidFill>
                  <a:srgbClr val="000000"/>
                </a:solidFill>
                <a:latin typeface="Poppins"/>
              </a:rPr>
              <a:t>Teaching Assistant</a:t>
            </a:r>
          </a:p>
          <a:p>
            <a:pPr marL="436400" lvl="1" indent="-218200">
              <a:lnSpc>
                <a:spcPts val="3234"/>
              </a:lnSpc>
              <a:buFont typeface="Arial"/>
              <a:buChar char="•"/>
            </a:pPr>
            <a:r>
              <a:rPr lang="en-US" sz="2021">
                <a:solidFill>
                  <a:srgbClr val="000000"/>
                </a:solidFill>
                <a:latin typeface="Poppins"/>
              </a:rPr>
              <a:t>Classroom Support Worker</a:t>
            </a:r>
          </a:p>
          <a:p>
            <a:pPr marL="436400" lvl="1" indent="-218200">
              <a:lnSpc>
                <a:spcPts val="3234"/>
              </a:lnSpc>
              <a:buFont typeface="Arial"/>
              <a:buChar char="•"/>
            </a:pPr>
            <a:r>
              <a:rPr lang="en-US" sz="2021">
                <a:solidFill>
                  <a:srgbClr val="000000"/>
                </a:solidFill>
                <a:latin typeface="Poppins"/>
              </a:rPr>
              <a:t>Playground Supervisor</a:t>
            </a:r>
          </a:p>
          <a:p>
            <a:pPr marL="436400" lvl="1" indent="-218200">
              <a:lnSpc>
                <a:spcPts val="3234"/>
              </a:lnSpc>
              <a:buFont typeface="Arial"/>
              <a:buChar char="•"/>
            </a:pPr>
            <a:r>
              <a:rPr lang="en-US" sz="2021">
                <a:solidFill>
                  <a:srgbClr val="000000"/>
                </a:solidFill>
                <a:latin typeface="Poppins"/>
              </a:rPr>
              <a:t>School Receptionist</a:t>
            </a:r>
          </a:p>
        </p:txBody>
      </p:sp>
      <p:sp>
        <p:nvSpPr>
          <p:cNvPr id="32" name="TextBox 32"/>
          <p:cNvSpPr txBox="1"/>
          <p:nvPr/>
        </p:nvSpPr>
        <p:spPr>
          <a:xfrm>
            <a:off x="7354800" y="4675482"/>
            <a:ext cx="4164955"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Essential Qualifications </a:t>
            </a:r>
          </a:p>
        </p:txBody>
      </p:sp>
      <p:sp>
        <p:nvSpPr>
          <p:cNvPr id="33" name="TextBox 33"/>
          <p:cNvSpPr txBox="1"/>
          <p:nvPr/>
        </p:nvSpPr>
        <p:spPr>
          <a:xfrm>
            <a:off x="6790738" y="5162550"/>
            <a:ext cx="5293079" cy="2058977"/>
          </a:xfrm>
          <a:prstGeom prst="rect">
            <a:avLst/>
          </a:prstGeom>
        </p:spPr>
        <p:txBody>
          <a:bodyPr lIns="0" tIns="0" rIns="0" bIns="0" rtlCol="0" anchor="t">
            <a:spAutoFit/>
          </a:bodyPr>
          <a:lstStyle/>
          <a:p>
            <a:pPr marL="317148" lvl="1" indent="-158574">
              <a:lnSpc>
                <a:spcPts val="2350"/>
              </a:lnSpc>
              <a:buFont typeface="Arial"/>
              <a:buChar char="•"/>
            </a:pPr>
            <a:r>
              <a:rPr lang="en-US" sz="1468">
                <a:solidFill>
                  <a:srgbClr val="000000"/>
                </a:solidFill>
                <a:latin typeface="Poppins"/>
              </a:rPr>
              <a:t>To become a Teacher a degree level qualification is required, as well as a teacher training PGCE, whereas Support Workers may require Education and Childcare qualifications such as T Levels.</a:t>
            </a:r>
          </a:p>
          <a:p>
            <a:pPr marL="317148" lvl="1" indent="-158574">
              <a:lnSpc>
                <a:spcPts val="2350"/>
              </a:lnSpc>
              <a:spcBef>
                <a:spcPct val="0"/>
              </a:spcBef>
              <a:buFont typeface="Arial"/>
              <a:buChar char="•"/>
            </a:pPr>
            <a:r>
              <a:rPr lang="en-US" sz="1468">
                <a:solidFill>
                  <a:srgbClr val="000000"/>
                </a:solidFill>
                <a:latin typeface="Poppins"/>
              </a:rPr>
              <a:t>To become a Teaching Assistant, GCSEs English and Maths are needed, and a qualification in childcare or nursery work can be an advantage.</a:t>
            </a:r>
          </a:p>
        </p:txBody>
      </p:sp>
      <p:sp>
        <p:nvSpPr>
          <p:cNvPr id="34" name="TextBox 34"/>
          <p:cNvSpPr txBox="1"/>
          <p:nvPr/>
        </p:nvSpPr>
        <p:spPr>
          <a:xfrm>
            <a:off x="14666564" y="1093888"/>
            <a:ext cx="3621436" cy="868680"/>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52,500</a:t>
            </a:r>
          </a:p>
        </p:txBody>
      </p:sp>
      <p:sp>
        <p:nvSpPr>
          <p:cNvPr id="35" name="TextBox 35"/>
          <p:cNvSpPr txBox="1"/>
          <p:nvPr/>
        </p:nvSpPr>
        <p:spPr>
          <a:xfrm>
            <a:off x="11064049" y="1093888"/>
            <a:ext cx="3621436" cy="868680"/>
          </a:xfrm>
          <a:prstGeom prst="rect">
            <a:avLst/>
          </a:prstGeom>
        </p:spPr>
        <p:txBody>
          <a:bodyPr lIns="0" tIns="0" rIns="0" bIns="0" rtlCol="0" anchor="t">
            <a:spAutoFit/>
          </a:bodyPr>
          <a:lstStyle/>
          <a:p>
            <a:pPr algn="ctr">
              <a:lnSpc>
                <a:spcPts val="6719"/>
              </a:lnSpc>
            </a:pPr>
            <a:r>
              <a:rPr lang="en-US" sz="4800" dirty="0">
                <a:solidFill>
                  <a:srgbClr val="FFFFFF"/>
                </a:solidFill>
                <a:latin typeface="Poppins Bold"/>
              </a:rPr>
              <a:t>£26,300</a:t>
            </a:r>
          </a:p>
        </p:txBody>
      </p:sp>
      <p:sp>
        <p:nvSpPr>
          <p:cNvPr id="36" name="TextBox 36"/>
          <p:cNvSpPr txBox="1"/>
          <p:nvPr/>
        </p:nvSpPr>
        <p:spPr>
          <a:xfrm>
            <a:off x="3505927" y="8816657"/>
            <a:ext cx="2624343" cy="138811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A Levels</a:t>
            </a:r>
          </a:p>
          <a:p>
            <a:pPr algn="ctr">
              <a:lnSpc>
                <a:spcPts val="2239"/>
              </a:lnSpc>
            </a:pPr>
            <a:r>
              <a:rPr lang="en-US" sz="1599">
                <a:solidFill>
                  <a:srgbClr val="000000"/>
                </a:solidFill>
                <a:latin typeface="Poppins"/>
              </a:rPr>
              <a:t>In the subjects you want to teach</a:t>
            </a:r>
          </a:p>
          <a:p>
            <a:pPr algn="ctr">
              <a:lnSpc>
                <a:spcPts val="2239"/>
              </a:lnSpc>
            </a:pPr>
            <a:r>
              <a:rPr lang="en-US" sz="1599">
                <a:solidFill>
                  <a:srgbClr val="000000"/>
                </a:solidFill>
                <a:latin typeface="Poppins"/>
              </a:rPr>
              <a:t>Or T Levels in Education and Childcare</a:t>
            </a:r>
          </a:p>
        </p:txBody>
      </p:sp>
      <p:sp>
        <p:nvSpPr>
          <p:cNvPr id="37" name="TextBox 37"/>
          <p:cNvSpPr txBox="1"/>
          <p:nvPr/>
        </p:nvSpPr>
        <p:spPr>
          <a:xfrm>
            <a:off x="6553687" y="8816657"/>
            <a:ext cx="3416092" cy="111188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Degree</a:t>
            </a:r>
          </a:p>
          <a:p>
            <a:pPr algn="ctr">
              <a:lnSpc>
                <a:spcPts val="2239"/>
              </a:lnSpc>
            </a:pPr>
            <a:r>
              <a:rPr lang="en-US" sz="1599">
                <a:solidFill>
                  <a:srgbClr val="000000"/>
                </a:solidFill>
                <a:latin typeface="Poppins"/>
              </a:rPr>
              <a:t>In the subject you want to teach Or Education or childcare qualification</a:t>
            </a:r>
          </a:p>
        </p:txBody>
      </p:sp>
      <p:sp>
        <p:nvSpPr>
          <p:cNvPr id="38" name="TextBox 38"/>
          <p:cNvSpPr txBox="1"/>
          <p:nvPr/>
        </p:nvSpPr>
        <p:spPr>
          <a:xfrm>
            <a:off x="10207584" y="8816657"/>
            <a:ext cx="2624343" cy="55943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PGCE, or work experience as a Teaching Assistant</a:t>
            </a:r>
          </a:p>
        </p:txBody>
      </p:sp>
      <p:sp>
        <p:nvSpPr>
          <p:cNvPr id="39" name="TextBox 39"/>
          <p:cNvSpPr txBox="1"/>
          <p:nvPr/>
        </p:nvSpPr>
        <p:spPr>
          <a:xfrm>
            <a:off x="89928" y="9879331"/>
            <a:ext cx="2570769" cy="407669"/>
          </a:xfrm>
          <a:prstGeom prst="rect">
            <a:avLst/>
          </a:prstGeom>
        </p:spPr>
        <p:txBody>
          <a:bodyPr lIns="0" tIns="0" rIns="0" bIns="0" rtlCol="0" anchor="t">
            <a:spAutoFit/>
          </a:bodyPr>
          <a:lstStyle/>
          <a:p>
            <a:pPr>
              <a:lnSpc>
                <a:spcPts val="1680"/>
              </a:lnSpc>
            </a:pPr>
            <a:r>
              <a:rPr lang="en-US" sz="1200">
                <a:solidFill>
                  <a:srgbClr val="000000"/>
                </a:solidFill>
                <a:latin typeface="Canva Sans 1"/>
              </a:rPr>
              <a:t>Sources: ONS, Gov.uk, Milkround, Prospects, Get Into Teaching</a:t>
            </a:r>
          </a:p>
        </p:txBody>
      </p:sp>
      <p:pic>
        <p:nvPicPr>
          <p:cNvPr id="40" name="Picture 40"/>
          <p:cNvPicPr>
            <a:picLocks noChangeAspect="1"/>
          </p:cNvPicPr>
          <p:nvPr/>
        </p:nvPicPr>
        <p:blipFill>
          <a:blip r:embed="rId7"/>
          <a:srcRect/>
          <a:stretch>
            <a:fillRect/>
          </a:stretch>
        </p:blipFill>
        <p:spPr>
          <a:xfrm>
            <a:off x="7845269" y="7863046"/>
            <a:ext cx="719951" cy="719951"/>
          </a:xfrm>
          <a:prstGeom prst="rect">
            <a:avLst/>
          </a:prstGeom>
        </p:spPr>
      </p:pic>
      <p:sp>
        <p:nvSpPr>
          <p:cNvPr id="41" name="TextBox 41"/>
          <p:cNvSpPr txBox="1"/>
          <p:nvPr/>
        </p:nvSpPr>
        <p:spPr>
          <a:xfrm>
            <a:off x="11064049" y="2143181"/>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Per Year</a:t>
            </a:r>
          </a:p>
        </p:txBody>
      </p:sp>
      <p:grpSp>
        <p:nvGrpSpPr>
          <p:cNvPr id="42" name="Group 42"/>
          <p:cNvGrpSpPr/>
          <p:nvPr/>
        </p:nvGrpSpPr>
        <p:grpSpPr>
          <a:xfrm>
            <a:off x="778788" y="2876410"/>
            <a:ext cx="9040143" cy="1382421"/>
            <a:chOff x="0" y="0"/>
            <a:chExt cx="2380943" cy="364094"/>
          </a:xfrm>
        </p:grpSpPr>
        <p:sp>
          <p:nvSpPr>
            <p:cNvPr id="43" name="Freeform 43"/>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03989E"/>
            </a:solidFill>
          </p:spPr>
        </p:sp>
        <p:sp>
          <p:nvSpPr>
            <p:cNvPr id="44" name="TextBox 44"/>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sp>
        <p:nvSpPr>
          <p:cNvPr id="45" name="TextBox 45"/>
          <p:cNvSpPr txBox="1"/>
          <p:nvPr/>
        </p:nvSpPr>
        <p:spPr>
          <a:xfrm>
            <a:off x="926722" y="2938666"/>
            <a:ext cx="8892210" cy="1198880"/>
          </a:xfrm>
          <a:prstGeom prst="rect">
            <a:avLst/>
          </a:prstGeom>
        </p:spPr>
        <p:txBody>
          <a:bodyPr lIns="0" tIns="0" rIns="0" bIns="0" rtlCol="0" anchor="t">
            <a:spAutoFit/>
          </a:bodyPr>
          <a:lstStyle/>
          <a:p>
            <a:pPr algn="ctr">
              <a:lnSpc>
                <a:spcPts val="3220"/>
              </a:lnSpc>
              <a:spcBef>
                <a:spcPct val="0"/>
              </a:spcBef>
            </a:pPr>
            <a:r>
              <a:rPr lang="en-US" sz="2300">
                <a:solidFill>
                  <a:srgbClr val="FFFFFF"/>
                </a:solidFill>
                <a:latin typeface="Poppins Italics"/>
              </a:rPr>
              <a:t>Education is a crucial sector locally and nationally, with opportunities in Cambridgeshire &amp; Peterborough's schools, colleges and world leading universities.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3989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4698400" y="1179488"/>
            <a:ext cx="2897715" cy="2897715"/>
          </a:xfrm>
          <a:prstGeom prst="rect">
            <a:avLst/>
          </a:prstGeom>
        </p:spPr>
      </p:pic>
      <p:pic>
        <p:nvPicPr>
          <p:cNvPr id="3" name="Picture 3"/>
          <p:cNvPicPr>
            <a:picLocks noChangeAspect="1"/>
          </p:cNvPicPr>
          <p:nvPr/>
        </p:nvPicPr>
        <p:blipFill>
          <a:blip r:embed="rId3"/>
          <a:srcRect/>
          <a:stretch>
            <a:fillRect/>
          </a:stretch>
        </p:blipFill>
        <p:spPr>
          <a:xfrm>
            <a:off x="14604343" y="5329191"/>
            <a:ext cx="3085829" cy="3085829"/>
          </a:xfrm>
          <a:prstGeom prst="rect">
            <a:avLst/>
          </a:prstGeom>
        </p:spPr>
      </p:pic>
      <p:sp>
        <p:nvSpPr>
          <p:cNvPr id="4" name="TextBox 4"/>
          <p:cNvSpPr txBox="1"/>
          <p:nvPr/>
        </p:nvSpPr>
        <p:spPr>
          <a:xfrm>
            <a:off x="1028700" y="2697014"/>
            <a:ext cx="12512349" cy="1597240"/>
          </a:xfrm>
          <a:prstGeom prst="rect">
            <a:avLst/>
          </a:prstGeom>
        </p:spPr>
        <p:txBody>
          <a:bodyPr lIns="0" tIns="0" rIns="0" bIns="0" rtlCol="0" anchor="t">
            <a:spAutoFit/>
          </a:bodyPr>
          <a:lstStyle/>
          <a:p>
            <a:pPr marL="0" marR="0" lvl="0" indent="0" algn="l" defTabSz="914400" rtl="0" eaLnBrk="1" fontAlgn="auto" latinLnBrk="0" hangingPunct="1">
              <a:lnSpc>
                <a:spcPts val="11883"/>
              </a:lnSpc>
              <a:spcBef>
                <a:spcPts val="0"/>
              </a:spcBef>
              <a:spcAft>
                <a:spcPts val="0"/>
              </a:spcAft>
              <a:buClrTx/>
              <a:buSzTx/>
              <a:buFontTx/>
              <a:buNone/>
              <a:tabLst/>
              <a:defRPr/>
            </a:pPr>
            <a:r>
              <a:rPr kumimoji="0" lang="en-US" sz="11883" b="0" i="0" u="none" strike="noStrike" kern="1200" cap="none" spc="0" normalizeH="0" baseline="0" noProof="0">
                <a:ln>
                  <a:noFill/>
                </a:ln>
                <a:solidFill>
                  <a:srgbClr val="FFFFFF"/>
                </a:solidFill>
                <a:effectLst/>
                <a:uLnTx/>
                <a:uFillTx/>
                <a:latin typeface="Bebas Neue Bold"/>
                <a:ea typeface="+mn-ea"/>
                <a:cs typeface="+mn-cs"/>
              </a:rPr>
              <a:t>UNIVERSITY OF CAMBRIDGE</a:t>
            </a:r>
          </a:p>
        </p:txBody>
      </p:sp>
      <p:sp>
        <p:nvSpPr>
          <p:cNvPr id="5" name="TextBox 5"/>
          <p:cNvSpPr txBox="1"/>
          <p:nvPr/>
        </p:nvSpPr>
        <p:spPr>
          <a:xfrm>
            <a:off x="1078875" y="4195057"/>
            <a:ext cx="13288821" cy="5744845"/>
          </a:xfrm>
          <a:prstGeom prst="rect">
            <a:avLst/>
          </a:prstGeom>
        </p:spPr>
        <p:txBody>
          <a:bodyPr lIns="0" tIns="0" rIns="0" bIns="0" rtlCol="0" anchor="t">
            <a:spAutoFit/>
          </a:bodyPr>
          <a:lstStyle/>
          <a:p>
            <a:pPr marL="561339" marR="0" lvl="1" indent="-280669" algn="l" defTabSz="914400" rtl="0" eaLnBrk="1" fontAlgn="auto" latinLnBrk="0" hangingPunct="1">
              <a:lnSpc>
                <a:spcPts val="4159"/>
              </a:lnSpc>
              <a:spcBef>
                <a:spcPts val="0"/>
              </a:spcBef>
              <a:spcAft>
                <a:spcPts val="0"/>
              </a:spcAft>
              <a:buClrTx/>
              <a:buSzTx/>
              <a:buFont typeface="Arial"/>
              <a:buChar char="•"/>
              <a:tabLst/>
              <a:defRPr/>
            </a:pPr>
            <a:r>
              <a:rPr kumimoji="0" lang="en-US" sz="2599" b="0" i="0" u="none" strike="noStrike" kern="1200" cap="none" spc="0" normalizeH="0" baseline="0" noProof="0">
                <a:ln>
                  <a:noFill/>
                </a:ln>
                <a:solidFill>
                  <a:srgbClr val="FFFFFF"/>
                </a:solidFill>
                <a:effectLst/>
                <a:uLnTx/>
                <a:uFillTx/>
                <a:latin typeface="Poppins"/>
                <a:ea typeface="+mn-ea"/>
                <a:cs typeface="+mn-cs"/>
              </a:rPr>
              <a:t>The University of </a:t>
            </a:r>
            <a:r>
              <a:rPr kumimoji="0" lang="en-US" sz="2599" b="0" i="0" u="none" strike="noStrike" kern="1200" cap="none" spc="0" normalizeH="0" baseline="0" noProof="0">
                <a:ln>
                  <a:noFill/>
                </a:ln>
                <a:solidFill>
                  <a:srgbClr val="FFFFFF"/>
                </a:solidFill>
                <a:effectLst/>
                <a:uLnTx/>
                <a:uFillTx/>
                <a:latin typeface="Poppins Bold"/>
                <a:ea typeface="+mn-ea"/>
                <a:cs typeface="+mn-cs"/>
              </a:rPr>
              <a:t>Cambridge </a:t>
            </a:r>
            <a:r>
              <a:rPr kumimoji="0" lang="en-US" sz="2599" b="0" i="0" u="none" strike="noStrike" kern="1200" cap="none" spc="0" normalizeH="0" baseline="0" noProof="0">
                <a:ln>
                  <a:noFill/>
                </a:ln>
                <a:solidFill>
                  <a:srgbClr val="FFFFFF"/>
                </a:solidFill>
                <a:effectLst/>
                <a:uLnTx/>
                <a:uFillTx/>
                <a:latin typeface="Poppins"/>
                <a:ea typeface="+mn-ea"/>
                <a:cs typeface="+mn-cs"/>
              </a:rPr>
              <a:t>is one of the most prestigious universities in the UK, with over 20,000 students.</a:t>
            </a:r>
          </a:p>
          <a:p>
            <a:pPr marL="0" marR="0" lvl="0" indent="0" algn="l" defTabSz="914400" rtl="0" eaLnBrk="1" fontAlgn="auto" latinLnBrk="0" hangingPunct="1">
              <a:lnSpc>
                <a:spcPts val="4159"/>
              </a:lnSpc>
              <a:spcBef>
                <a:spcPts val="0"/>
              </a:spcBef>
              <a:spcAft>
                <a:spcPts val="0"/>
              </a:spcAft>
              <a:buClrTx/>
              <a:buSzTx/>
              <a:buFontTx/>
              <a:buNone/>
              <a:tabLst/>
              <a:defRPr/>
            </a:pPr>
            <a:endParaRPr kumimoji="0" lang="en-US" sz="2599" b="0" i="0" u="none" strike="noStrike" kern="1200" cap="none" spc="0" normalizeH="0" baseline="0" noProof="0">
              <a:ln>
                <a:noFill/>
              </a:ln>
              <a:solidFill>
                <a:srgbClr val="FFFFFF"/>
              </a:solidFill>
              <a:effectLst/>
              <a:uLnTx/>
              <a:uFillTx/>
              <a:latin typeface="Poppins"/>
              <a:ea typeface="+mn-ea"/>
              <a:cs typeface="+mn-cs"/>
            </a:endParaRPr>
          </a:p>
          <a:p>
            <a:pPr marL="561339" marR="0" lvl="1" indent="-280669" algn="l" defTabSz="914400" rtl="0" eaLnBrk="1" fontAlgn="auto" latinLnBrk="0" hangingPunct="1">
              <a:lnSpc>
                <a:spcPts val="4159"/>
              </a:lnSpc>
              <a:spcBef>
                <a:spcPts val="0"/>
              </a:spcBef>
              <a:spcAft>
                <a:spcPts val="0"/>
              </a:spcAft>
              <a:buClrTx/>
              <a:buSzTx/>
              <a:buFont typeface="Arial"/>
              <a:buChar char="•"/>
              <a:tabLst/>
              <a:defRPr/>
            </a:pPr>
            <a:r>
              <a:rPr kumimoji="0" lang="en-US" sz="2599" b="0" i="0" u="none" strike="noStrike" kern="1200" cap="none" spc="0" normalizeH="0" baseline="0" noProof="0">
                <a:ln>
                  <a:noFill/>
                </a:ln>
                <a:solidFill>
                  <a:srgbClr val="FFFFFF"/>
                </a:solidFill>
                <a:effectLst/>
                <a:uLnTx/>
                <a:uFillTx/>
                <a:latin typeface="Poppins"/>
                <a:ea typeface="+mn-ea"/>
                <a:cs typeface="+mn-cs"/>
              </a:rPr>
              <a:t>However it is also a major local employer, with over 12,000 staff members working across an array of services. The university has career opportunities available in academia, but also within Digital and IT, student services and support, project management and administrative functions.</a:t>
            </a:r>
          </a:p>
          <a:p>
            <a:pPr marL="0" marR="0" lvl="0" indent="0" algn="l" defTabSz="914400" rtl="0" eaLnBrk="1" fontAlgn="auto" latinLnBrk="0" hangingPunct="1">
              <a:lnSpc>
                <a:spcPts val="4159"/>
              </a:lnSpc>
              <a:spcBef>
                <a:spcPts val="0"/>
              </a:spcBef>
              <a:spcAft>
                <a:spcPts val="0"/>
              </a:spcAft>
              <a:buClrTx/>
              <a:buSzTx/>
              <a:buFontTx/>
              <a:buNone/>
              <a:tabLst/>
              <a:defRPr/>
            </a:pPr>
            <a:endParaRPr kumimoji="0" lang="en-US" sz="2599" b="0" i="0" u="none" strike="noStrike" kern="1200" cap="none" spc="0" normalizeH="0" baseline="0" noProof="0">
              <a:ln>
                <a:noFill/>
              </a:ln>
              <a:solidFill>
                <a:srgbClr val="FFFFFF"/>
              </a:solidFill>
              <a:effectLst/>
              <a:uLnTx/>
              <a:uFillTx/>
              <a:latin typeface="Poppins"/>
              <a:ea typeface="+mn-ea"/>
              <a:cs typeface="+mn-cs"/>
            </a:endParaRPr>
          </a:p>
          <a:p>
            <a:pPr marL="561339" marR="0" lvl="1" indent="-280669" algn="l" defTabSz="914400" rtl="0" eaLnBrk="1" fontAlgn="auto" latinLnBrk="0" hangingPunct="1">
              <a:lnSpc>
                <a:spcPts val="4159"/>
              </a:lnSpc>
              <a:spcBef>
                <a:spcPts val="0"/>
              </a:spcBef>
              <a:spcAft>
                <a:spcPts val="0"/>
              </a:spcAft>
              <a:buClrTx/>
              <a:buSzTx/>
              <a:buFont typeface="Arial"/>
              <a:buChar char="•"/>
              <a:tabLst/>
              <a:defRPr/>
            </a:pPr>
            <a:r>
              <a:rPr kumimoji="0" lang="en-US" sz="2599" b="0" i="0" u="none" strike="noStrike" kern="1200" cap="none" spc="0" normalizeH="0" baseline="0" noProof="0">
                <a:ln>
                  <a:noFill/>
                </a:ln>
                <a:solidFill>
                  <a:srgbClr val="FFFFFF"/>
                </a:solidFill>
                <a:effectLst/>
                <a:uLnTx/>
                <a:uFillTx/>
                <a:latin typeface="Poppins"/>
                <a:ea typeface="+mn-ea"/>
                <a:cs typeface="+mn-cs"/>
              </a:rPr>
              <a:t>The required skills and qualifications vary depending on the job, with academic roles requiring a degree, but administrative and support roles requiring GCSEs and either A Levels or an equivalent qualification.</a:t>
            </a:r>
          </a:p>
        </p:txBody>
      </p:sp>
      <p:sp>
        <p:nvSpPr>
          <p:cNvPr id="6" name="TextBox 6"/>
          <p:cNvSpPr txBox="1"/>
          <p:nvPr/>
        </p:nvSpPr>
        <p:spPr>
          <a:xfrm>
            <a:off x="1028700" y="1527858"/>
            <a:ext cx="4537872" cy="1208877"/>
          </a:xfrm>
          <a:prstGeom prst="rect">
            <a:avLst/>
          </a:prstGeom>
        </p:spPr>
        <p:txBody>
          <a:bodyPr lIns="0" tIns="0" rIns="0" bIns="0" rtlCol="0" anchor="t">
            <a:spAutoFit/>
          </a:bodyPr>
          <a:lstStyle/>
          <a:p>
            <a:pPr marL="0" marR="0" lvl="0" indent="0" algn="l" defTabSz="914400" rtl="0" eaLnBrk="1" fontAlgn="auto" latinLnBrk="0" hangingPunct="1">
              <a:lnSpc>
                <a:spcPts val="8968"/>
              </a:lnSpc>
              <a:spcBef>
                <a:spcPts val="0"/>
              </a:spcBef>
              <a:spcAft>
                <a:spcPts val="0"/>
              </a:spcAft>
              <a:buClrTx/>
              <a:buSzTx/>
              <a:buFontTx/>
              <a:buNone/>
              <a:tabLst/>
              <a:defRPr/>
            </a:pPr>
            <a:r>
              <a:rPr kumimoji="0" lang="en-US" sz="8968" b="0" i="0" u="none" strike="noStrike" kern="1200" cap="none" spc="0" normalizeH="0" baseline="0" noProof="0">
                <a:ln>
                  <a:noFill/>
                </a:ln>
                <a:solidFill>
                  <a:srgbClr val="D8B448"/>
                </a:solidFill>
                <a:effectLst/>
                <a:uLnTx/>
                <a:uFillTx/>
                <a:latin typeface="Bebas Neue Bold"/>
                <a:ea typeface="+mn-ea"/>
                <a:cs typeface="+mn-cs"/>
              </a:rPr>
              <a:t>working at</a:t>
            </a:r>
          </a:p>
        </p:txBody>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89284" y="213970"/>
            <a:ext cx="5601271" cy="814730"/>
          </a:xfrm>
          <a:prstGeom prst="rect">
            <a:avLst/>
          </a:prstGeom>
        </p:spPr>
      </p:pic>
      <p:sp>
        <p:nvSpPr>
          <p:cNvPr id="8" name="TextBox 8"/>
          <p:cNvSpPr txBox="1"/>
          <p:nvPr/>
        </p:nvSpPr>
        <p:spPr>
          <a:xfrm>
            <a:off x="1267181" y="373380"/>
            <a:ext cx="4645478" cy="655320"/>
          </a:xfrm>
          <a:prstGeom prst="rect">
            <a:avLst/>
          </a:prstGeom>
        </p:spPr>
        <p:txBody>
          <a:bodyPr lIns="0" tIns="0" rIns="0" bIns="0" rtlCol="0" anchor="t">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800" b="0" i="0" u="none" strike="noStrike" kern="1200" cap="none" spc="0" normalizeH="0" baseline="0" noProof="0">
                <a:ln>
                  <a:noFill/>
                </a:ln>
                <a:solidFill>
                  <a:srgbClr val="D8B448"/>
                </a:solidFill>
                <a:effectLst/>
                <a:uLnTx/>
                <a:uFillTx/>
                <a:latin typeface="Bebas Neue Bold"/>
                <a:ea typeface="+mn-ea"/>
                <a:cs typeface="+mn-cs"/>
              </a:rPr>
              <a:t>EMPLOYER PROFILE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11032724" y="-60240"/>
            <a:ext cx="3621436" cy="3621436"/>
            <a:chOff x="0" y="0"/>
            <a:chExt cx="6238240" cy="6238240"/>
          </a:xfrm>
        </p:grpSpPr>
        <p:sp>
          <p:nvSpPr>
            <p:cNvPr id="3" name="Freeform 3"/>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737373"/>
            </a:solidFill>
          </p:spPr>
        </p:sp>
      </p:grpSp>
      <p:grpSp>
        <p:nvGrpSpPr>
          <p:cNvPr id="4" name="Group 4"/>
          <p:cNvGrpSpPr/>
          <p:nvPr/>
        </p:nvGrpSpPr>
        <p:grpSpPr>
          <a:xfrm>
            <a:off x="14666564" y="-60240"/>
            <a:ext cx="3621436" cy="3621436"/>
            <a:chOff x="0" y="0"/>
            <a:chExt cx="6238240" cy="6238240"/>
          </a:xfrm>
        </p:grpSpPr>
        <p:sp>
          <p:nvSpPr>
            <p:cNvPr id="5" name="Freeform 5"/>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7D7D7D"/>
            </a:solidFill>
          </p:spPr>
        </p:sp>
      </p:grpSp>
      <p:grpSp>
        <p:nvGrpSpPr>
          <p:cNvPr id="6" name="Group 6"/>
          <p:cNvGrpSpPr/>
          <p:nvPr/>
        </p:nvGrpSpPr>
        <p:grpSpPr>
          <a:xfrm>
            <a:off x="12229200" y="3423600"/>
            <a:ext cx="4917600" cy="4118400"/>
            <a:chOff x="0" y="0"/>
            <a:chExt cx="812800" cy="769416"/>
          </a:xfrm>
        </p:grpSpPr>
        <p:sp>
          <p:nvSpPr>
            <p:cNvPr id="7" name="Freeform 7"/>
            <p:cNvSpPr/>
            <p:nvPr/>
          </p:nvSpPr>
          <p:spPr>
            <a:xfrm>
              <a:off x="130998" y="0"/>
              <a:ext cx="550803" cy="769416"/>
            </a:xfrm>
            <a:custGeom>
              <a:avLst/>
              <a:gdLst/>
              <a:ahLst/>
              <a:cxnLst/>
              <a:rect l="l" t="t" r="r" b="b"/>
              <a:pathLst>
                <a:path w="550803" h="769416">
                  <a:moveTo>
                    <a:pt x="275402" y="0"/>
                  </a:moveTo>
                  <a:cubicBezTo>
                    <a:pt x="440080" y="56075"/>
                    <a:pt x="550804" y="210745"/>
                    <a:pt x="550804" y="384708"/>
                  </a:cubicBezTo>
                  <a:cubicBezTo>
                    <a:pt x="550804" y="558671"/>
                    <a:pt x="440080" y="713341"/>
                    <a:pt x="275402" y="769416"/>
                  </a:cubicBezTo>
                  <a:cubicBezTo>
                    <a:pt x="110724" y="713341"/>
                    <a:pt x="0" y="558671"/>
                    <a:pt x="0" y="384708"/>
                  </a:cubicBezTo>
                  <a:cubicBezTo>
                    <a:pt x="0" y="210745"/>
                    <a:pt x="110724" y="56075"/>
                    <a:pt x="275402" y="0"/>
                  </a:cubicBezTo>
                  <a:close/>
                </a:path>
              </a:pathLst>
            </a:custGeom>
            <a:solidFill>
              <a:srgbClr val="7D7D7D"/>
            </a:solidFill>
          </p:spPr>
        </p:sp>
        <p:sp>
          <p:nvSpPr>
            <p:cNvPr id="8" name="TextBox 8"/>
            <p:cNvSpPr txBox="1"/>
            <p:nvPr/>
          </p:nvSpPr>
          <p:spPr>
            <a:xfrm>
              <a:off x="76200" y="-76200"/>
              <a:ext cx="660400" cy="812800"/>
            </a:xfrm>
            <a:prstGeom prst="rect">
              <a:avLst/>
            </a:prstGeom>
          </p:spPr>
          <p:txBody>
            <a:bodyPr lIns="50800" tIns="50800" rIns="50800" bIns="50800" rtlCol="0" anchor="ctr"/>
            <a:lstStyle/>
            <a:p>
              <a:pPr algn="ctr">
                <a:lnSpc>
                  <a:spcPts val="5120"/>
                </a:lnSpc>
              </a:pPr>
              <a:r>
                <a:rPr lang="en-US" sz="3200" dirty="0">
                  <a:solidFill>
                    <a:srgbClr val="FFFFFF"/>
                  </a:solidFill>
                  <a:latin typeface="Poppins Bold"/>
                </a:rPr>
                <a:t>Skills</a:t>
              </a:r>
            </a:p>
            <a:p>
              <a:pPr algn="ctr">
                <a:lnSpc>
                  <a:spcPts val="3039"/>
                </a:lnSpc>
              </a:pPr>
              <a:r>
                <a:rPr lang="en-US" sz="1899" dirty="0">
                  <a:solidFill>
                    <a:srgbClr val="FFFFFF"/>
                  </a:solidFill>
                  <a:latin typeface="Poppins"/>
                </a:rPr>
                <a:t>Scientific knowledge</a:t>
              </a:r>
            </a:p>
            <a:p>
              <a:pPr algn="ctr">
                <a:lnSpc>
                  <a:spcPts val="3039"/>
                </a:lnSpc>
              </a:pPr>
              <a:r>
                <a:rPr lang="en-US" sz="1899" dirty="0">
                  <a:solidFill>
                    <a:srgbClr val="FFFFFF"/>
                  </a:solidFill>
                  <a:latin typeface="Poppins"/>
                </a:rPr>
                <a:t>Empathy</a:t>
              </a:r>
            </a:p>
            <a:p>
              <a:pPr algn="ctr">
                <a:lnSpc>
                  <a:spcPts val="3039"/>
                </a:lnSpc>
              </a:pPr>
              <a:r>
                <a:rPr lang="en-US" sz="1899" dirty="0">
                  <a:solidFill>
                    <a:srgbClr val="FFFFFF"/>
                  </a:solidFill>
                  <a:latin typeface="Poppins"/>
                </a:rPr>
                <a:t>Working under pressure</a:t>
              </a:r>
            </a:p>
            <a:p>
              <a:pPr algn="ctr">
                <a:lnSpc>
                  <a:spcPts val="3039"/>
                </a:lnSpc>
              </a:pPr>
              <a:r>
                <a:rPr lang="en-US" sz="1899" dirty="0">
                  <a:solidFill>
                    <a:srgbClr val="FFFFFF"/>
                  </a:solidFill>
                  <a:latin typeface="Poppins"/>
                </a:rPr>
                <a:t>Methodological thinking</a:t>
              </a:r>
            </a:p>
          </p:txBody>
        </p:sp>
      </p:grpSp>
      <p:grpSp>
        <p:nvGrpSpPr>
          <p:cNvPr id="9" name="Group 9"/>
          <p:cNvGrpSpPr/>
          <p:nvPr/>
        </p:nvGrpSpPr>
        <p:grpSpPr>
          <a:xfrm>
            <a:off x="688888" y="1341150"/>
            <a:ext cx="9040143" cy="1382421"/>
            <a:chOff x="0" y="0"/>
            <a:chExt cx="2380943" cy="364094"/>
          </a:xfrm>
        </p:grpSpPr>
        <p:sp>
          <p:nvSpPr>
            <p:cNvPr id="10" name="Freeform 10"/>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737373"/>
            </a:solidFill>
          </p:spPr>
        </p:sp>
        <p:sp>
          <p:nvSpPr>
            <p:cNvPr id="11" name="TextBox 11"/>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grpSp>
        <p:nvGrpSpPr>
          <p:cNvPr id="12" name="Group 12"/>
          <p:cNvGrpSpPr/>
          <p:nvPr/>
        </p:nvGrpSpPr>
        <p:grpSpPr>
          <a:xfrm>
            <a:off x="836822" y="4439367"/>
            <a:ext cx="5441381" cy="3053938"/>
            <a:chOff x="0" y="0"/>
            <a:chExt cx="6586034" cy="3696367"/>
          </a:xfrm>
        </p:grpSpPr>
        <p:sp>
          <p:nvSpPr>
            <p:cNvPr id="13" name="Freeform 13"/>
            <p:cNvSpPr/>
            <p:nvPr/>
          </p:nvSpPr>
          <p:spPr>
            <a:xfrm>
              <a:off x="0" y="0"/>
              <a:ext cx="6586034" cy="3696367"/>
            </a:xfrm>
            <a:custGeom>
              <a:avLst/>
              <a:gdLst/>
              <a:ahLst/>
              <a:cxnLst/>
              <a:rect l="l" t="t" r="r" b="b"/>
              <a:pathLst>
                <a:path w="6586034" h="3696367">
                  <a:moveTo>
                    <a:pt x="6586034" y="279400"/>
                  </a:moveTo>
                  <a:lnTo>
                    <a:pt x="6586034" y="0"/>
                  </a:lnTo>
                  <a:lnTo>
                    <a:pt x="0" y="0"/>
                  </a:lnTo>
                  <a:lnTo>
                    <a:pt x="0" y="3696367"/>
                  </a:lnTo>
                  <a:lnTo>
                    <a:pt x="6586034" y="3696367"/>
                  </a:lnTo>
                  <a:lnTo>
                    <a:pt x="6586034" y="279400"/>
                  </a:lnTo>
                  <a:close/>
                  <a:moveTo>
                    <a:pt x="6507293" y="279400"/>
                  </a:moveTo>
                  <a:lnTo>
                    <a:pt x="6507293" y="3617626"/>
                  </a:lnTo>
                  <a:lnTo>
                    <a:pt x="78740" y="3617626"/>
                  </a:lnTo>
                  <a:lnTo>
                    <a:pt x="78740" y="78740"/>
                  </a:lnTo>
                  <a:lnTo>
                    <a:pt x="6507293" y="78740"/>
                  </a:lnTo>
                  <a:lnTo>
                    <a:pt x="6507293" y="279400"/>
                  </a:lnTo>
                  <a:close/>
                </a:path>
              </a:pathLst>
            </a:custGeom>
            <a:solidFill>
              <a:srgbClr val="7D7D7D"/>
            </a:solidFill>
          </p:spPr>
        </p:sp>
      </p:grpSp>
      <p:grpSp>
        <p:nvGrpSpPr>
          <p:cNvPr id="14" name="Group 14"/>
          <p:cNvGrpSpPr/>
          <p:nvPr/>
        </p:nvGrpSpPr>
        <p:grpSpPr>
          <a:xfrm>
            <a:off x="6521820" y="4439367"/>
            <a:ext cx="5767182" cy="3053938"/>
            <a:chOff x="0" y="0"/>
            <a:chExt cx="6980370" cy="3696367"/>
          </a:xfrm>
        </p:grpSpPr>
        <p:sp>
          <p:nvSpPr>
            <p:cNvPr id="15" name="Freeform 15"/>
            <p:cNvSpPr/>
            <p:nvPr/>
          </p:nvSpPr>
          <p:spPr>
            <a:xfrm>
              <a:off x="0" y="0"/>
              <a:ext cx="6980370" cy="3696367"/>
            </a:xfrm>
            <a:custGeom>
              <a:avLst/>
              <a:gdLst/>
              <a:ahLst/>
              <a:cxnLst/>
              <a:rect l="l" t="t" r="r" b="b"/>
              <a:pathLst>
                <a:path w="6980370" h="3696367">
                  <a:moveTo>
                    <a:pt x="6980370" y="279400"/>
                  </a:moveTo>
                  <a:lnTo>
                    <a:pt x="6980370" y="0"/>
                  </a:lnTo>
                  <a:lnTo>
                    <a:pt x="0" y="0"/>
                  </a:lnTo>
                  <a:lnTo>
                    <a:pt x="0" y="3696367"/>
                  </a:lnTo>
                  <a:lnTo>
                    <a:pt x="6980370" y="3696367"/>
                  </a:lnTo>
                  <a:lnTo>
                    <a:pt x="6980370" y="279400"/>
                  </a:lnTo>
                  <a:close/>
                  <a:moveTo>
                    <a:pt x="6901630" y="279400"/>
                  </a:moveTo>
                  <a:lnTo>
                    <a:pt x="6901630" y="3617626"/>
                  </a:lnTo>
                  <a:lnTo>
                    <a:pt x="78740" y="3617626"/>
                  </a:lnTo>
                  <a:lnTo>
                    <a:pt x="78740" y="78740"/>
                  </a:lnTo>
                  <a:lnTo>
                    <a:pt x="6901630" y="78740"/>
                  </a:lnTo>
                  <a:lnTo>
                    <a:pt x="6901630" y="279400"/>
                  </a:lnTo>
                  <a:close/>
                </a:path>
              </a:pathLst>
            </a:custGeom>
            <a:solidFill>
              <a:srgbClr val="7D7D7D"/>
            </a:solidFill>
          </p:spPr>
        </p:sp>
      </p:grpSp>
      <p:grpSp>
        <p:nvGrpSpPr>
          <p:cNvPr id="16" name="Group 16"/>
          <p:cNvGrpSpPr/>
          <p:nvPr/>
        </p:nvGrpSpPr>
        <p:grpSpPr>
          <a:xfrm>
            <a:off x="3297636" y="7047587"/>
            <a:ext cx="11616224" cy="2335287"/>
            <a:chOff x="0" y="0"/>
            <a:chExt cx="3059417" cy="615055"/>
          </a:xfrm>
        </p:grpSpPr>
        <p:sp>
          <p:nvSpPr>
            <p:cNvPr id="17" name="Freeform 17"/>
            <p:cNvSpPr/>
            <p:nvPr/>
          </p:nvSpPr>
          <p:spPr>
            <a:xfrm>
              <a:off x="0" y="0"/>
              <a:ext cx="3059417" cy="615055"/>
            </a:xfrm>
            <a:custGeom>
              <a:avLst/>
              <a:gdLst/>
              <a:ahLst/>
              <a:cxnLst/>
              <a:rect l="l" t="t" r="r" b="b"/>
              <a:pathLst>
                <a:path w="3059417" h="615055">
                  <a:moveTo>
                    <a:pt x="3059417" y="307527"/>
                  </a:moveTo>
                  <a:lnTo>
                    <a:pt x="2653017" y="0"/>
                  </a:lnTo>
                  <a:lnTo>
                    <a:pt x="2653017" y="203200"/>
                  </a:lnTo>
                  <a:lnTo>
                    <a:pt x="0" y="203200"/>
                  </a:lnTo>
                  <a:lnTo>
                    <a:pt x="0" y="411855"/>
                  </a:lnTo>
                  <a:lnTo>
                    <a:pt x="2653017" y="411855"/>
                  </a:lnTo>
                  <a:lnTo>
                    <a:pt x="2653017" y="615055"/>
                  </a:lnTo>
                  <a:lnTo>
                    <a:pt x="3059417" y="307527"/>
                  </a:lnTo>
                  <a:close/>
                </a:path>
              </a:pathLst>
            </a:custGeom>
            <a:solidFill>
              <a:srgbClr val="7D7D7D"/>
            </a:solidFill>
          </p:spPr>
        </p:sp>
        <p:sp>
          <p:nvSpPr>
            <p:cNvPr id="18" name="TextBox 18"/>
            <p:cNvSpPr txBox="1"/>
            <p:nvPr/>
          </p:nvSpPr>
          <p:spPr>
            <a:xfrm>
              <a:off x="0" y="88900"/>
              <a:ext cx="711200" cy="520700"/>
            </a:xfrm>
            <a:prstGeom prst="rect">
              <a:avLst/>
            </a:prstGeom>
          </p:spPr>
          <p:txBody>
            <a:bodyPr lIns="50800" tIns="50800" rIns="50800" bIns="50800" rtlCol="0" anchor="ctr"/>
            <a:lstStyle/>
            <a:p>
              <a:pPr algn="ctr">
                <a:lnSpc>
                  <a:spcPts val="3839"/>
                </a:lnSpc>
              </a:pPr>
              <a:endParaRPr/>
            </a:p>
          </p:txBody>
        </p:sp>
      </p:grpSp>
      <p:pic>
        <p:nvPicPr>
          <p:cNvPr id="19" name="Picture 19"/>
          <p:cNvPicPr>
            <a:picLocks noChangeAspect="1"/>
          </p:cNvPicPr>
          <p:nvPr/>
        </p:nvPicPr>
        <p:blipFill>
          <a:blip r:embed="rId2"/>
          <a:srcRect/>
          <a:stretch>
            <a:fillRect/>
          </a:stretch>
        </p:blipFill>
        <p:spPr>
          <a:xfrm>
            <a:off x="4504592" y="7863046"/>
            <a:ext cx="704367" cy="704367"/>
          </a:xfrm>
          <a:prstGeom prst="rect">
            <a:avLst/>
          </a:prstGeom>
        </p:spPr>
      </p:pic>
      <p:pic>
        <p:nvPicPr>
          <p:cNvPr id="20" name="Picture 20"/>
          <p:cNvPicPr>
            <a:picLocks noChangeAspect="1"/>
          </p:cNvPicPr>
          <p:nvPr/>
        </p:nvPicPr>
        <p:blipFill>
          <a:blip r:embed="rId3"/>
          <a:srcRect/>
          <a:stretch>
            <a:fillRect/>
          </a:stretch>
        </p:blipFill>
        <p:spPr>
          <a:xfrm>
            <a:off x="11140249" y="7855255"/>
            <a:ext cx="719951" cy="719951"/>
          </a:xfrm>
          <a:prstGeom prst="rect">
            <a:avLst/>
          </a:prstGeom>
        </p:spPr>
      </p:pic>
      <p:pic>
        <p:nvPicPr>
          <p:cNvPr id="21" name="Picture 21"/>
          <p:cNvPicPr>
            <a:picLocks noChangeAspect="1"/>
          </p:cNvPicPr>
          <p:nvPr/>
        </p:nvPicPr>
        <p:blipFill>
          <a:blip r:embed="rId4"/>
          <a:srcRect/>
          <a:stretch>
            <a:fillRect/>
          </a:stretch>
        </p:blipFill>
        <p:spPr>
          <a:xfrm>
            <a:off x="1375312" y="7421065"/>
            <a:ext cx="1455999" cy="1595774"/>
          </a:xfrm>
          <a:prstGeom prst="rect">
            <a:avLst/>
          </a:prstGeom>
        </p:spPr>
      </p:pic>
      <p:pic>
        <p:nvPicPr>
          <p:cNvPr id="22" name="Picture 22"/>
          <p:cNvPicPr>
            <a:picLocks noChangeAspect="1"/>
          </p:cNvPicPr>
          <p:nvPr/>
        </p:nvPicPr>
        <p:blipFill>
          <a:blip r:embed="rId5"/>
          <a:srcRect/>
          <a:stretch>
            <a:fillRect/>
          </a:stretch>
        </p:blipFill>
        <p:spPr>
          <a:xfrm>
            <a:off x="15283731" y="7421065"/>
            <a:ext cx="1451595" cy="1648598"/>
          </a:xfrm>
          <a:prstGeom prst="rect">
            <a:avLst/>
          </a:prstGeom>
        </p:spPr>
      </p:pic>
      <p:pic>
        <p:nvPicPr>
          <p:cNvPr id="23" name="Picture 23"/>
          <p:cNvPicPr>
            <a:picLocks noChangeAspect="1"/>
          </p:cNvPicPr>
          <p:nvPr/>
        </p:nvPicPr>
        <p:blipFill>
          <a:blip r:embed="rId6"/>
          <a:srcRect/>
          <a:stretch>
            <a:fillRect/>
          </a:stretch>
        </p:blipFill>
        <p:spPr>
          <a:xfrm>
            <a:off x="5980483" y="247632"/>
            <a:ext cx="1146408" cy="1008111"/>
          </a:xfrm>
          <a:prstGeom prst="rect">
            <a:avLst/>
          </a:prstGeom>
        </p:spPr>
      </p:pic>
      <p:sp>
        <p:nvSpPr>
          <p:cNvPr id="24" name="TextBox 24"/>
          <p:cNvSpPr txBox="1"/>
          <p:nvPr/>
        </p:nvSpPr>
        <p:spPr>
          <a:xfrm>
            <a:off x="4056048" y="484852"/>
            <a:ext cx="6967150" cy="770890"/>
          </a:xfrm>
          <a:prstGeom prst="rect">
            <a:avLst/>
          </a:prstGeom>
        </p:spPr>
        <p:txBody>
          <a:bodyPr lIns="0" tIns="0" rIns="0" bIns="0" rtlCol="0" anchor="t">
            <a:spAutoFit/>
          </a:bodyPr>
          <a:lstStyle/>
          <a:p>
            <a:pPr>
              <a:lnSpc>
                <a:spcPts val="5600"/>
              </a:lnSpc>
            </a:pPr>
            <a:r>
              <a:rPr lang="en-US" sz="5600">
                <a:solidFill>
                  <a:srgbClr val="000000"/>
                </a:solidFill>
                <a:latin typeface="Bebas Neue Bold"/>
              </a:rPr>
              <a:t>HEALTH</a:t>
            </a:r>
          </a:p>
        </p:txBody>
      </p:sp>
      <p:sp>
        <p:nvSpPr>
          <p:cNvPr id="25" name="TextBox 25"/>
          <p:cNvSpPr txBox="1"/>
          <p:nvPr/>
        </p:nvSpPr>
        <p:spPr>
          <a:xfrm>
            <a:off x="1028700" y="464215"/>
            <a:ext cx="4537872" cy="876935"/>
          </a:xfrm>
          <a:prstGeom prst="rect">
            <a:avLst/>
          </a:prstGeom>
        </p:spPr>
        <p:txBody>
          <a:bodyPr lIns="0" tIns="0" rIns="0" bIns="0" rtlCol="0" anchor="t">
            <a:spAutoFit/>
          </a:bodyPr>
          <a:lstStyle/>
          <a:p>
            <a:pPr>
              <a:lnSpc>
                <a:spcPts val="6399"/>
              </a:lnSpc>
            </a:pPr>
            <a:r>
              <a:rPr lang="en-US" sz="6399">
                <a:solidFill>
                  <a:srgbClr val="B91646"/>
                </a:solidFill>
                <a:latin typeface="Bebas Neue Bold"/>
              </a:rPr>
              <a:t>CAREERS IN</a:t>
            </a:r>
          </a:p>
        </p:txBody>
      </p:sp>
      <p:sp>
        <p:nvSpPr>
          <p:cNvPr id="26" name="TextBox 26"/>
          <p:cNvSpPr txBox="1"/>
          <p:nvPr/>
        </p:nvSpPr>
        <p:spPr>
          <a:xfrm>
            <a:off x="11032724"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Average Salary:</a:t>
            </a:r>
          </a:p>
        </p:txBody>
      </p:sp>
      <p:sp>
        <p:nvSpPr>
          <p:cNvPr id="27" name="TextBox 27"/>
          <p:cNvSpPr txBox="1"/>
          <p:nvPr/>
        </p:nvSpPr>
        <p:spPr>
          <a:xfrm>
            <a:off x="14654160"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Number of Jobs:</a:t>
            </a:r>
          </a:p>
        </p:txBody>
      </p:sp>
      <p:sp>
        <p:nvSpPr>
          <p:cNvPr id="28" name="TextBox 28"/>
          <p:cNvSpPr txBox="1"/>
          <p:nvPr/>
        </p:nvSpPr>
        <p:spPr>
          <a:xfrm>
            <a:off x="7601132" y="1886323"/>
            <a:ext cx="9525" cy="580390"/>
          </a:xfrm>
          <a:prstGeom prst="rect">
            <a:avLst/>
          </a:prstGeom>
        </p:spPr>
        <p:txBody>
          <a:bodyPr lIns="0" tIns="0" rIns="0" bIns="0" rtlCol="0" anchor="t">
            <a:spAutoFit/>
          </a:bodyPr>
          <a:lstStyle/>
          <a:p>
            <a:pPr algn="ctr">
              <a:lnSpc>
                <a:spcPts val="4759"/>
              </a:lnSpc>
            </a:pPr>
            <a:endParaRPr/>
          </a:p>
        </p:txBody>
      </p:sp>
      <p:sp>
        <p:nvSpPr>
          <p:cNvPr id="29" name="TextBox 29"/>
          <p:cNvSpPr txBox="1"/>
          <p:nvPr/>
        </p:nvSpPr>
        <p:spPr>
          <a:xfrm>
            <a:off x="836822" y="1549498"/>
            <a:ext cx="8892210" cy="1005205"/>
          </a:xfrm>
          <a:prstGeom prst="rect">
            <a:avLst/>
          </a:prstGeom>
        </p:spPr>
        <p:txBody>
          <a:bodyPr lIns="0" tIns="0" rIns="0" bIns="0" rtlCol="0" anchor="t">
            <a:spAutoFit/>
          </a:bodyPr>
          <a:lstStyle/>
          <a:p>
            <a:pPr algn="ctr">
              <a:lnSpc>
                <a:spcPts val="3919"/>
              </a:lnSpc>
              <a:spcBef>
                <a:spcPct val="0"/>
              </a:spcBef>
            </a:pPr>
            <a:r>
              <a:rPr lang="en-US" sz="2799">
                <a:solidFill>
                  <a:srgbClr val="FFFFFF"/>
                </a:solidFill>
                <a:latin typeface="Poppins Bold Italics"/>
              </a:rPr>
              <a:t>The provision of health care and medical care to individuals and the community</a:t>
            </a:r>
          </a:p>
        </p:txBody>
      </p:sp>
      <p:sp>
        <p:nvSpPr>
          <p:cNvPr id="30" name="TextBox 30"/>
          <p:cNvSpPr txBox="1"/>
          <p:nvPr/>
        </p:nvSpPr>
        <p:spPr>
          <a:xfrm>
            <a:off x="868689" y="4557414"/>
            <a:ext cx="5441381"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Early Career Opportunities</a:t>
            </a:r>
          </a:p>
        </p:txBody>
      </p:sp>
      <p:sp>
        <p:nvSpPr>
          <p:cNvPr id="31" name="TextBox 31"/>
          <p:cNvSpPr txBox="1"/>
          <p:nvPr/>
        </p:nvSpPr>
        <p:spPr>
          <a:xfrm>
            <a:off x="1343445" y="5057794"/>
            <a:ext cx="4428135" cy="2261869"/>
          </a:xfrm>
          <a:prstGeom prst="rect">
            <a:avLst/>
          </a:prstGeom>
        </p:spPr>
        <p:txBody>
          <a:bodyPr lIns="0" tIns="0" rIns="0" bIns="0" rtlCol="0" anchor="t">
            <a:spAutoFit/>
          </a:bodyPr>
          <a:lstStyle/>
          <a:p>
            <a:pPr marL="345443" lvl="1" indent="-172721">
              <a:lnSpc>
                <a:spcPts val="2560"/>
              </a:lnSpc>
              <a:buFont typeface="Arial"/>
              <a:buChar char="•"/>
            </a:pPr>
            <a:r>
              <a:rPr lang="en-US" sz="1600">
                <a:solidFill>
                  <a:srgbClr val="000000"/>
                </a:solidFill>
                <a:latin typeface="Poppins"/>
              </a:rPr>
              <a:t>Nurse </a:t>
            </a:r>
          </a:p>
          <a:p>
            <a:pPr marL="345443" lvl="1" indent="-172721">
              <a:lnSpc>
                <a:spcPts val="2560"/>
              </a:lnSpc>
              <a:buFont typeface="Arial"/>
              <a:buChar char="•"/>
            </a:pPr>
            <a:r>
              <a:rPr lang="en-US" sz="1600">
                <a:solidFill>
                  <a:srgbClr val="000000"/>
                </a:solidFill>
                <a:latin typeface="Poppins"/>
              </a:rPr>
              <a:t>Junior Doctor</a:t>
            </a:r>
          </a:p>
          <a:p>
            <a:pPr marL="345443" lvl="1" indent="-172721">
              <a:lnSpc>
                <a:spcPts val="2560"/>
              </a:lnSpc>
              <a:buFont typeface="Arial"/>
              <a:buChar char="•"/>
            </a:pPr>
            <a:r>
              <a:rPr lang="en-US" sz="1600">
                <a:solidFill>
                  <a:srgbClr val="000000"/>
                </a:solidFill>
                <a:latin typeface="Poppins"/>
              </a:rPr>
              <a:t>Trainee Vet</a:t>
            </a:r>
          </a:p>
          <a:p>
            <a:pPr marL="345443" lvl="1" indent="-172721">
              <a:lnSpc>
                <a:spcPts val="2560"/>
              </a:lnSpc>
              <a:buFont typeface="Arial"/>
              <a:buChar char="•"/>
            </a:pPr>
            <a:r>
              <a:rPr lang="en-US" sz="1600">
                <a:solidFill>
                  <a:srgbClr val="000000"/>
                </a:solidFill>
                <a:latin typeface="Poppins"/>
              </a:rPr>
              <a:t>Care Worker</a:t>
            </a:r>
          </a:p>
          <a:p>
            <a:pPr marL="345443" lvl="1" indent="-172721">
              <a:lnSpc>
                <a:spcPts val="2560"/>
              </a:lnSpc>
              <a:buFont typeface="Arial"/>
              <a:buChar char="•"/>
            </a:pPr>
            <a:r>
              <a:rPr lang="en-US" sz="1600">
                <a:solidFill>
                  <a:srgbClr val="000000"/>
                </a:solidFill>
                <a:latin typeface="Poppins"/>
              </a:rPr>
              <a:t>Care Giver</a:t>
            </a:r>
          </a:p>
          <a:p>
            <a:pPr marL="345443" lvl="1" indent="-172721">
              <a:lnSpc>
                <a:spcPts val="2560"/>
              </a:lnSpc>
              <a:buFont typeface="Arial"/>
              <a:buChar char="•"/>
            </a:pPr>
            <a:r>
              <a:rPr lang="en-US" sz="1600">
                <a:solidFill>
                  <a:srgbClr val="000000"/>
                </a:solidFill>
                <a:latin typeface="Poppins"/>
              </a:rPr>
              <a:t>Medical Assistant</a:t>
            </a:r>
          </a:p>
          <a:p>
            <a:pPr marL="345443" lvl="1" indent="-172721">
              <a:lnSpc>
                <a:spcPts val="2560"/>
              </a:lnSpc>
              <a:buFont typeface="Arial"/>
              <a:buChar char="•"/>
            </a:pPr>
            <a:r>
              <a:rPr lang="en-US" sz="1600">
                <a:solidFill>
                  <a:srgbClr val="000000"/>
                </a:solidFill>
                <a:latin typeface="Poppins"/>
              </a:rPr>
              <a:t>Ambulance Care Assistant</a:t>
            </a:r>
          </a:p>
        </p:txBody>
      </p:sp>
      <p:sp>
        <p:nvSpPr>
          <p:cNvPr id="32" name="TextBox 32"/>
          <p:cNvSpPr txBox="1"/>
          <p:nvPr/>
        </p:nvSpPr>
        <p:spPr>
          <a:xfrm>
            <a:off x="7335269" y="4531905"/>
            <a:ext cx="4164955"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Essential Qualifications </a:t>
            </a:r>
          </a:p>
        </p:txBody>
      </p:sp>
      <p:sp>
        <p:nvSpPr>
          <p:cNvPr id="33" name="TextBox 33"/>
          <p:cNvSpPr txBox="1"/>
          <p:nvPr/>
        </p:nvSpPr>
        <p:spPr>
          <a:xfrm>
            <a:off x="6751105" y="5042798"/>
            <a:ext cx="5229511" cy="2325084"/>
          </a:xfrm>
          <a:prstGeom prst="rect">
            <a:avLst/>
          </a:prstGeom>
        </p:spPr>
        <p:txBody>
          <a:bodyPr lIns="0" tIns="0" rIns="0" bIns="0" rtlCol="0" anchor="t">
            <a:spAutoFit/>
          </a:bodyPr>
          <a:lstStyle/>
          <a:p>
            <a:pPr marL="360150" lvl="1" indent="-180075">
              <a:lnSpc>
                <a:spcPts val="2669"/>
              </a:lnSpc>
              <a:buFont typeface="Arial"/>
              <a:buChar char="•"/>
            </a:pPr>
            <a:r>
              <a:rPr lang="en-US" sz="1668">
                <a:solidFill>
                  <a:srgbClr val="000000"/>
                </a:solidFill>
                <a:latin typeface="Poppins"/>
              </a:rPr>
              <a:t>To become a doctor, nurse or vet a medicine or nursing degree, including on the job training, is required.</a:t>
            </a:r>
          </a:p>
          <a:p>
            <a:pPr marL="360150" lvl="1" indent="-180075">
              <a:lnSpc>
                <a:spcPts val="2669"/>
              </a:lnSpc>
              <a:spcBef>
                <a:spcPct val="0"/>
              </a:spcBef>
              <a:buFont typeface="Arial"/>
              <a:buChar char="•"/>
            </a:pPr>
            <a:r>
              <a:rPr lang="en-US" sz="1668">
                <a:solidFill>
                  <a:srgbClr val="000000"/>
                </a:solidFill>
                <a:latin typeface="Poppins"/>
              </a:rPr>
              <a:t>However vocational options such as T Levels are also available for careers including care workers, emergency care assistants or ambulance care assistants.</a:t>
            </a:r>
          </a:p>
        </p:txBody>
      </p:sp>
      <p:sp>
        <p:nvSpPr>
          <p:cNvPr id="34" name="TextBox 34"/>
          <p:cNvSpPr txBox="1"/>
          <p:nvPr/>
        </p:nvSpPr>
        <p:spPr>
          <a:xfrm>
            <a:off x="14666564" y="1093888"/>
            <a:ext cx="3621436" cy="868680"/>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55,000</a:t>
            </a:r>
          </a:p>
        </p:txBody>
      </p:sp>
      <p:sp>
        <p:nvSpPr>
          <p:cNvPr id="35" name="TextBox 35"/>
          <p:cNvSpPr txBox="1"/>
          <p:nvPr/>
        </p:nvSpPr>
        <p:spPr>
          <a:xfrm>
            <a:off x="11064049" y="1093888"/>
            <a:ext cx="3621436" cy="868680"/>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£22,800</a:t>
            </a:r>
          </a:p>
        </p:txBody>
      </p:sp>
      <p:sp>
        <p:nvSpPr>
          <p:cNvPr id="36" name="TextBox 36"/>
          <p:cNvSpPr txBox="1"/>
          <p:nvPr/>
        </p:nvSpPr>
        <p:spPr>
          <a:xfrm>
            <a:off x="3505927" y="8816657"/>
            <a:ext cx="2624343" cy="138811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A Levels</a:t>
            </a:r>
          </a:p>
          <a:p>
            <a:pPr algn="ctr">
              <a:lnSpc>
                <a:spcPts val="2239"/>
              </a:lnSpc>
            </a:pPr>
            <a:r>
              <a:rPr lang="en-US" sz="1599">
                <a:solidFill>
                  <a:srgbClr val="000000"/>
                </a:solidFill>
                <a:latin typeface="Poppins"/>
              </a:rPr>
              <a:t>In subjects including Maths and the sciences</a:t>
            </a:r>
          </a:p>
          <a:p>
            <a:pPr algn="ctr">
              <a:lnSpc>
                <a:spcPts val="2239"/>
              </a:lnSpc>
            </a:pPr>
            <a:r>
              <a:rPr lang="en-US" sz="1599">
                <a:solidFill>
                  <a:srgbClr val="000000"/>
                </a:solidFill>
                <a:latin typeface="Poppins"/>
              </a:rPr>
              <a:t>Or T Level in Health or Healthcare Science</a:t>
            </a:r>
          </a:p>
        </p:txBody>
      </p:sp>
      <p:sp>
        <p:nvSpPr>
          <p:cNvPr id="37" name="TextBox 37"/>
          <p:cNvSpPr txBox="1"/>
          <p:nvPr/>
        </p:nvSpPr>
        <p:spPr>
          <a:xfrm>
            <a:off x="6628029" y="8816657"/>
            <a:ext cx="3154430" cy="138811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Degree</a:t>
            </a:r>
          </a:p>
          <a:p>
            <a:pPr algn="ctr">
              <a:lnSpc>
                <a:spcPts val="2239"/>
              </a:lnSpc>
            </a:pPr>
            <a:r>
              <a:rPr lang="en-US" sz="1599">
                <a:solidFill>
                  <a:srgbClr val="000000"/>
                </a:solidFill>
                <a:latin typeface="Poppins"/>
              </a:rPr>
              <a:t>In Medicine, Veterinary Medicine or Nursing</a:t>
            </a:r>
          </a:p>
          <a:p>
            <a:pPr algn="ctr">
              <a:lnSpc>
                <a:spcPts val="2239"/>
              </a:lnSpc>
            </a:pPr>
            <a:r>
              <a:rPr lang="en-US" sz="1599">
                <a:solidFill>
                  <a:srgbClr val="000000"/>
                </a:solidFill>
                <a:latin typeface="Poppins"/>
              </a:rPr>
              <a:t>Or HTQ in Health and Science and on the job training</a:t>
            </a:r>
          </a:p>
        </p:txBody>
      </p:sp>
      <p:sp>
        <p:nvSpPr>
          <p:cNvPr id="38" name="TextBox 38"/>
          <p:cNvSpPr txBox="1"/>
          <p:nvPr/>
        </p:nvSpPr>
        <p:spPr>
          <a:xfrm>
            <a:off x="10207584" y="8816657"/>
            <a:ext cx="2624343" cy="83566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Professional training and work experience in chosen field</a:t>
            </a:r>
          </a:p>
        </p:txBody>
      </p:sp>
      <p:sp>
        <p:nvSpPr>
          <p:cNvPr id="39" name="TextBox 39"/>
          <p:cNvSpPr txBox="1"/>
          <p:nvPr/>
        </p:nvSpPr>
        <p:spPr>
          <a:xfrm>
            <a:off x="67691" y="9995218"/>
            <a:ext cx="7043377" cy="198119"/>
          </a:xfrm>
          <a:prstGeom prst="rect">
            <a:avLst/>
          </a:prstGeom>
        </p:spPr>
        <p:txBody>
          <a:bodyPr lIns="0" tIns="0" rIns="0" bIns="0" rtlCol="0" anchor="t">
            <a:spAutoFit/>
          </a:bodyPr>
          <a:lstStyle/>
          <a:p>
            <a:pPr>
              <a:lnSpc>
                <a:spcPts val="1680"/>
              </a:lnSpc>
            </a:pPr>
            <a:r>
              <a:rPr lang="en-US" sz="1200">
                <a:solidFill>
                  <a:srgbClr val="000000"/>
                </a:solidFill>
                <a:latin typeface="Canva Sans 1"/>
              </a:rPr>
              <a:t>Sources: ONS, Gov.uk, Milkround, Prospects</a:t>
            </a:r>
          </a:p>
        </p:txBody>
      </p:sp>
      <p:pic>
        <p:nvPicPr>
          <p:cNvPr id="40" name="Picture 40"/>
          <p:cNvPicPr>
            <a:picLocks noChangeAspect="1"/>
          </p:cNvPicPr>
          <p:nvPr/>
        </p:nvPicPr>
        <p:blipFill>
          <a:blip r:embed="rId7"/>
          <a:srcRect/>
          <a:stretch>
            <a:fillRect/>
          </a:stretch>
        </p:blipFill>
        <p:spPr>
          <a:xfrm>
            <a:off x="7845269" y="7863046"/>
            <a:ext cx="719951" cy="719951"/>
          </a:xfrm>
          <a:prstGeom prst="rect">
            <a:avLst/>
          </a:prstGeom>
        </p:spPr>
      </p:pic>
      <p:sp>
        <p:nvSpPr>
          <p:cNvPr id="41" name="TextBox 41"/>
          <p:cNvSpPr txBox="1"/>
          <p:nvPr/>
        </p:nvSpPr>
        <p:spPr>
          <a:xfrm>
            <a:off x="11064049" y="2143181"/>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Per Year</a:t>
            </a:r>
          </a:p>
        </p:txBody>
      </p:sp>
      <p:grpSp>
        <p:nvGrpSpPr>
          <p:cNvPr id="42" name="Group 42"/>
          <p:cNvGrpSpPr/>
          <p:nvPr/>
        </p:nvGrpSpPr>
        <p:grpSpPr>
          <a:xfrm>
            <a:off x="762855" y="2809296"/>
            <a:ext cx="9040143" cy="1382421"/>
            <a:chOff x="0" y="0"/>
            <a:chExt cx="2380943" cy="364094"/>
          </a:xfrm>
        </p:grpSpPr>
        <p:sp>
          <p:nvSpPr>
            <p:cNvPr id="43" name="Freeform 43"/>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737373"/>
            </a:solidFill>
          </p:spPr>
        </p:sp>
        <p:sp>
          <p:nvSpPr>
            <p:cNvPr id="44" name="TextBox 44"/>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sp>
        <p:nvSpPr>
          <p:cNvPr id="45" name="TextBox 45"/>
          <p:cNvSpPr txBox="1"/>
          <p:nvPr/>
        </p:nvSpPr>
        <p:spPr>
          <a:xfrm>
            <a:off x="836822" y="2885509"/>
            <a:ext cx="8892210" cy="1172845"/>
          </a:xfrm>
          <a:prstGeom prst="rect">
            <a:avLst/>
          </a:prstGeom>
        </p:spPr>
        <p:txBody>
          <a:bodyPr lIns="0" tIns="0" rIns="0" bIns="0" rtlCol="0" anchor="t">
            <a:spAutoFit/>
          </a:bodyPr>
          <a:lstStyle/>
          <a:p>
            <a:pPr algn="ctr">
              <a:lnSpc>
                <a:spcPts val="3080"/>
              </a:lnSpc>
              <a:spcBef>
                <a:spcPct val="0"/>
              </a:spcBef>
            </a:pPr>
            <a:r>
              <a:rPr lang="en-US" sz="2200">
                <a:solidFill>
                  <a:srgbClr val="FFFFFF"/>
                </a:solidFill>
                <a:latin typeface="Poppins Italics"/>
              </a:rPr>
              <a:t>Health care is vital for the health and wellbeing of people within Cambridgeshire &amp; Peterborough, with opportunities in hospitals and care settings across the region.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3737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4559387" y="1019534"/>
            <a:ext cx="2714677" cy="2387192"/>
          </a:xfrm>
          <a:prstGeom prst="rect">
            <a:avLst/>
          </a:prstGeom>
        </p:spPr>
      </p:pic>
      <p:pic>
        <p:nvPicPr>
          <p:cNvPr id="3" name="Picture 3"/>
          <p:cNvPicPr>
            <a:picLocks noChangeAspect="1"/>
          </p:cNvPicPr>
          <p:nvPr/>
        </p:nvPicPr>
        <p:blipFill>
          <a:blip r:embed="rId3"/>
          <a:srcRect/>
          <a:stretch>
            <a:fillRect/>
          </a:stretch>
        </p:blipFill>
        <p:spPr>
          <a:xfrm>
            <a:off x="14206083" y="4847142"/>
            <a:ext cx="3421285" cy="3421285"/>
          </a:xfrm>
          <a:prstGeom prst="rect">
            <a:avLst/>
          </a:prstGeom>
        </p:spPr>
      </p:pic>
      <p:sp>
        <p:nvSpPr>
          <p:cNvPr id="4" name="TextBox 4"/>
          <p:cNvSpPr txBox="1"/>
          <p:nvPr/>
        </p:nvSpPr>
        <p:spPr>
          <a:xfrm>
            <a:off x="1028700" y="2791390"/>
            <a:ext cx="7057764" cy="1597240"/>
          </a:xfrm>
          <a:prstGeom prst="rect">
            <a:avLst/>
          </a:prstGeom>
        </p:spPr>
        <p:txBody>
          <a:bodyPr lIns="0" tIns="0" rIns="0" bIns="0" rtlCol="0" anchor="t">
            <a:spAutoFit/>
          </a:bodyPr>
          <a:lstStyle/>
          <a:p>
            <a:pPr marL="0" marR="0" lvl="0" indent="0" algn="l" defTabSz="914400" rtl="0" eaLnBrk="1" fontAlgn="auto" latinLnBrk="0" hangingPunct="1">
              <a:lnSpc>
                <a:spcPts val="11883"/>
              </a:lnSpc>
              <a:spcBef>
                <a:spcPts val="0"/>
              </a:spcBef>
              <a:spcAft>
                <a:spcPts val="0"/>
              </a:spcAft>
              <a:buClrTx/>
              <a:buSzTx/>
              <a:buFontTx/>
              <a:buNone/>
              <a:tabLst/>
              <a:defRPr/>
            </a:pPr>
            <a:r>
              <a:rPr kumimoji="0" lang="en-US" sz="11883" b="0" i="0" u="none" strike="noStrike" kern="1200" cap="none" spc="0" normalizeH="0" baseline="0" noProof="0">
                <a:ln>
                  <a:noFill/>
                </a:ln>
                <a:solidFill>
                  <a:srgbClr val="FFFFFF"/>
                </a:solidFill>
                <a:effectLst/>
                <a:uLnTx/>
                <a:uFillTx/>
                <a:latin typeface="Bebas Neue Bold"/>
                <a:ea typeface="+mn-ea"/>
                <a:cs typeface="+mn-cs"/>
              </a:rPr>
              <a:t>NHS</a:t>
            </a:r>
          </a:p>
        </p:txBody>
      </p:sp>
      <p:sp>
        <p:nvSpPr>
          <p:cNvPr id="5" name="TextBox 5"/>
          <p:cNvSpPr txBox="1"/>
          <p:nvPr/>
        </p:nvSpPr>
        <p:spPr>
          <a:xfrm>
            <a:off x="760923" y="4274330"/>
            <a:ext cx="13020753" cy="5603875"/>
          </a:xfrm>
          <a:prstGeom prst="rect">
            <a:avLst/>
          </a:prstGeom>
        </p:spPr>
        <p:txBody>
          <a:bodyPr lIns="0" tIns="0" rIns="0" bIns="0" rtlCol="0" anchor="t">
            <a:spAutoFit/>
          </a:bodyPr>
          <a:lstStyle/>
          <a:p>
            <a:pPr marL="431801" marR="0" lvl="1" indent="-215900" algn="l" defTabSz="914400" rtl="0" eaLnBrk="1" fontAlgn="auto" latinLnBrk="0" hangingPunct="1">
              <a:lnSpc>
                <a:spcPts val="3200"/>
              </a:lnSpc>
              <a:spcBef>
                <a:spcPts val="0"/>
              </a:spcBef>
              <a:spcAft>
                <a:spcPts val="0"/>
              </a:spcAft>
              <a:buClrTx/>
              <a:buSzTx/>
              <a:buFont typeface="Arial"/>
              <a:buChar char="•"/>
              <a:tabLst/>
              <a:defRPr/>
            </a:pPr>
            <a:r>
              <a:rPr kumimoji="0" lang="en-US" sz="2000" b="0" i="0" u="none" strike="noStrike" kern="1200" cap="none" spc="0" normalizeH="0" baseline="0" noProof="0">
                <a:ln>
                  <a:noFill/>
                </a:ln>
                <a:solidFill>
                  <a:srgbClr val="FFFFFF"/>
                </a:solidFill>
                <a:effectLst/>
                <a:uLnTx/>
                <a:uFillTx/>
                <a:latin typeface="Poppins"/>
                <a:ea typeface="+mn-ea"/>
                <a:cs typeface="+mn-cs"/>
              </a:rPr>
              <a:t>The National Health Service (NHS) is the national provider of health care across the UK, employing over 700,000 people across the country.</a:t>
            </a:r>
          </a:p>
          <a:p>
            <a:pPr marL="0" marR="0" lvl="0" indent="0" algn="l" defTabSz="914400" rtl="0" eaLnBrk="1" fontAlgn="auto" latinLnBrk="0" hangingPunct="1">
              <a:lnSpc>
                <a:spcPts val="32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Poppins"/>
              <a:ea typeface="+mn-ea"/>
              <a:cs typeface="+mn-cs"/>
            </a:endParaRPr>
          </a:p>
          <a:p>
            <a:pPr marL="431801" marR="0" lvl="1" indent="-215900" algn="l" defTabSz="914400" rtl="0" eaLnBrk="1" fontAlgn="auto" latinLnBrk="0" hangingPunct="1">
              <a:lnSpc>
                <a:spcPts val="3200"/>
              </a:lnSpc>
              <a:spcBef>
                <a:spcPts val="0"/>
              </a:spcBef>
              <a:spcAft>
                <a:spcPts val="0"/>
              </a:spcAft>
              <a:buClrTx/>
              <a:buSzTx/>
              <a:buFont typeface="Arial"/>
              <a:buChar char="•"/>
              <a:tabLst/>
              <a:defRPr/>
            </a:pPr>
            <a:r>
              <a:rPr kumimoji="0" lang="en-US" sz="2000" b="0" i="0" u="none" strike="noStrike" kern="1200" cap="none" spc="0" normalizeH="0" baseline="0" noProof="0">
                <a:ln>
                  <a:noFill/>
                </a:ln>
                <a:solidFill>
                  <a:srgbClr val="FFFFFF"/>
                </a:solidFill>
                <a:effectLst/>
                <a:uLnTx/>
                <a:uFillTx/>
                <a:latin typeface="Poppins"/>
                <a:ea typeface="+mn-ea"/>
                <a:cs typeface="+mn-cs"/>
              </a:rPr>
              <a:t>Jobs within the NHS include doctors, nurses, midwives and other healthcare professionals, including community care, but there are also opportunities available within digital, project management, administration and support services. Major hospitals within the area include Addenbrookes, Papworth and Rosie on the </a:t>
            </a:r>
            <a:r>
              <a:rPr kumimoji="0" lang="en-US" sz="2000" b="0" i="0" u="none" strike="noStrike" kern="1200" cap="none" spc="0" normalizeH="0" baseline="0" noProof="0">
                <a:ln>
                  <a:noFill/>
                </a:ln>
                <a:solidFill>
                  <a:srgbClr val="FFFFFF"/>
                </a:solidFill>
                <a:effectLst/>
                <a:uLnTx/>
                <a:uFillTx/>
                <a:latin typeface="Poppins Bold"/>
                <a:ea typeface="+mn-ea"/>
                <a:cs typeface="+mn-cs"/>
              </a:rPr>
              <a:t>Cambridge Biomedical Campus</a:t>
            </a:r>
            <a:r>
              <a:rPr kumimoji="0" lang="en-US" sz="2000" b="0" i="0" u="none" strike="noStrike" kern="1200" cap="none" spc="0" normalizeH="0" baseline="0" noProof="0">
                <a:ln>
                  <a:noFill/>
                </a:ln>
                <a:solidFill>
                  <a:srgbClr val="FFFFFF"/>
                </a:solidFill>
                <a:effectLst/>
                <a:uLnTx/>
                <a:uFillTx/>
                <a:latin typeface="Poppins"/>
                <a:ea typeface="+mn-ea"/>
                <a:cs typeface="+mn-cs"/>
              </a:rPr>
              <a:t>, as well as </a:t>
            </a:r>
            <a:r>
              <a:rPr kumimoji="0" lang="en-US" sz="2000" b="0" i="0" u="none" strike="noStrike" kern="1200" cap="none" spc="0" normalizeH="0" baseline="0" noProof="0">
                <a:ln>
                  <a:noFill/>
                </a:ln>
                <a:solidFill>
                  <a:srgbClr val="FFFFFF"/>
                </a:solidFill>
                <a:effectLst/>
                <a:uLnTx/>
                <a:uFillTx/>
                <a:latin typeface="Poppins Bold"/>
                <a:ea typeface="+mn-ea"/>
                <a:cs typeface="+mn-cs"/>
              </a:rPr>
              <a:t>Peterborough City Hospital</a:t>
            </a:r>
            <a:r>
              <a:rPr kumimoji="0" lang="en-US" sz="2000" b="0" i="0" u="none" strike="noStrike" kern="1200" cap="none" spc="0" normalizeH="0" baseline="0" noProof="0">
                <a:ln>
                  <a:noFill/>
                </a:ln>
                <a:solidFill>
                  <a:srgbClr val="FFFFFF"/>
                </a:solidFill>
                <a:effectLst/>
                <a:uLnTx/>
                <a:uFillTx/>
                <a:latin typeface="Poppins"/>
                <a:ea typeface="+mn-ea"/>
                <a:cs typeface="+mn-cs"/>
              </a:rPr>
              <a:t>, specialising in Radiotherapy and Oncology, and </a:t>
            </a:r>
            <a:r>
              <a:rPr kumimoji="0" lang="en-US" sz="2000" b="0" i="0" u="none" strike="noStrike" kern="1200" cap="none" spc="0" normalizeH="0" baseline="0" noProof="0">
                <a:ln>
                  <a:noFill/>
                </a:ln>
                <a:solidFill>
                  <a:srgbClr val="FFFFFF"/>
                </a:solidFill>
                <a:effectLst/>
                <a:uLnTx/>
                <a:uFillTx/>
                <a:latin typeface="Poppins Bold"/>
                <a:ea typeface="+mn-ea"/>
                <a:cs typeface="+mn-cs"/>
              </a:rPr>
              <a:t>Hinchingbrooke Hospital</a:t>
            </a:r>
            <a:r>
              <a:rPr kumimoji="0" lang="en-US" sz="2000" b="0" i="0" u="none" strike="noStrike" kern="1200" cap="none" spc="0" normalizeH="0" baseline="0" noProof="0">
                <a:ln>
                  <a:noFill/>
                </a:ln>
                <a:solidFill>
                  <a:srgbClr val="FFFFFF"/>
                </a:solidFill>
                <a:effectLst/>
                <a:uLnTx/>
                <a:uFillTx/>
                <a:latin typeface="Poppins"/>
                <a:ea typeface="+mn-ea"/>
                <a:cs typeface="+mn-cs"/>
              </a:rPr>
              <a:t>, with specialties including vascular services and children's health services.</a:t>
            </a:r>
          </a:p>
          <a:p>
            <a:pPr marL="0" marR="0" lvl="0" indent="0" algn="l" defTabSz="914400" rtl="0" eaLnBrk="1" fontAlgn="auto" latinLnBrk="0" hangingPunct="1">
              <a:lnSpc>
                <a:spcPts val="32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Poppins"/>
              <a:ea typeface="+mn-ea"/>
              <a:cs typeface="+mn-cs"/>
            </a:endParaRPr>
          </a:p>
          <a:p>
            <a:pPr marL="431801" marR="0" lvl="1" indent="-215900" algn="l" defTabSz="914400" rtl="0" eaLnBrk="1" fontAlgn="auto" latinLnBrk="0" hangingPunct="1">
              <a:lnSpc>
                <a:spcPts val="3200"/>
              </a:lnSpc>
              <a:spcBef>
                <a:spcPts val="0"/>
              </a:spcBef>
              <a:spcAft>
                <a:spcPts val="0"/>
              </a:spcAft>
              <a:buClrTx/>
              <a:buSzTx/>
              <a:buFont typeface="Arial"/>
              <a:buChar char="•"/>
              <a:tabLst/>
              <a:defRPr/>
            </a:pPr>
            <a:r>
              <a:rPr kumimoji="0" lang="en-US" sz="2000" b="0" i="0" u="none" strike="noStrike" kern="1200" cap="none" spc="0" normalizeH="0" baseline="0" noProof="0">
                <a:ln>
                  <a:noFill/>
                </a:ln>
                <a:solidFill>
                  <a:srgbClr val="FFFFFF"/>
                </a:solidFill>
                <a:effectLst/>
                <a:uLnTx/>
                <a:uFillTx/>
                <a:latin typeface="Poppins"/>
                <a:ea typeface="+mn-ea"/>
                <a:cs typeface="+mn-cs"/>
              </a:rPr>
              <a:t>The required skills and qualifications will vary, with doctors and nurses requiring a degree in Medicine or Nursing, and care workers requiring specific qualifications. A degree may be helpful for digital or support roles, but there are roles for which GCSEs and A Levels are sufficient, and the NHS offers apprenticeships and training.</a:t>
            </a:r>
          </a:p>
        </p:txBody>
      </p:sp>
      <p:sp>
        <p:nvSpPr>
          <p:cNvPr id="6" name="TextBox 6"/>
          <p:cNvSpPr txBox="1"/>
          <p:nvPr/>
        </p:nvSpPr>
        <p:spPr>
          <a:xfrm>
            <a:off x="1028700" y="1622235"/>
            <a:ext cx="4537872" cy="1208877"/>
          </a:xfrm>
          <a:prstGeom prst="rect">
            <a:avLst/>
          </a:prstGeom>
        </p:spPr>
        <p:txBody>
          <a:bodyPr lIns="0" tIns="0" rIns="0" bIns="0" rtlCol="0" anchor="t">
            <a:spAutoFit/>
          </a:bodyPr>
          <a:lstStyle/>
          <a:p>
            <a:pPr marL="0" marR="0" lvl="0" indent="0" algn="l" defTabSz="914400" rtl="0" eaLnBrk="1" fontAlgn="auto" latinLnBrk="0" hangingPunct="1">
              <a:lnSpc>
                <a:spcPts val="8968"/>
              </a:lnSpc>
              <a:spcBef>
                <a:spcPts val="0"/>
              </a:spcBef>
              <a:spcAft>
                <a:spcPts val="0"/>
              </a:spcAft>
              <a:buClrTx/>
              <a:buSzTx/>
              <a:buFontTx/>
              <a:buNone/>
              <a:tabLst/>
              <a:defRPr/>
            </a:pPr>
            <a:r>
              <a:rPr kumimoji="0" lang="en-US" sz="8968" b="0" i="0" u="none" strike="noStrike" kern="1200" cap="none" spc="0" normalizeH="0" baseline="0" noProof="0">
                <a:ln>
                  <a:noFill/>
                </a:ln>
                <a:solidFill>
                  <a:srgbClr val="D8B448"/>
                </a:solidFill>
                <a:effectLst/>
                <a:uLnTx/>
                <a:uFillTx/>
                <a:latin typeface="Bebas Neue Bold"/>
                <a:ea typeface="+mn-ea"/>
                <a:cs typeface="+mn-cs"/>
              </a:rPr>
              <a:t>working at</a:t>
            </a:r>
          </a:p>
        </p:txBody>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89284" y="213970"/>
            <a:ext cx="5601271" cy="814730"/>
          </a:xfrm>
          <a:prstGeom prst="rect">
            <a:avLst/>
          </a:prstGeom>
        </p:spPr>
      </p:pic>
      <p:sp>
        <p:nvSpPr>
          <p:cNvPr id="8" name="TextBox 8"/>
          <p:cNvSpPr txBox="1"/>
          <p:nvPr/>
        </p:nvSpPr>
        <p:spPr>
          <a:xfrm>
            <a:off x="1267181" y="373380"/>
            <a:ext cx="4645478" cy="655320"/>
          </a:xfrm>
          <a:prstGeom prst="rect">
            <a:avLst/>
          </a:prstGeom>
        </p:spPr>
        <p:txBody>
          <a:bodyPr lIns="0" tIns="0" rIns="0" bIns="0" rtlCol="0" anchor="t">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800" b="0" i="0" u="none" strike="noStrike" kern="1200" cap="none" spc="0" normalizeH="0" baseline="0" noProof="0">
                <a:ln>
                  <a:noFill/>
                </a:ln>
                <a:solidFill>
                  <a:srgbClr val="D8B448"/>
                </a:solidFill>
                <a:effectLst/>
                <a:uLnTx/>
                <a:uFillTx/>
                <a:latin typeface="Bebas Neue Bold"/>
                <a:ea typeface="+mn-ea"/>
                <a:cs typeface="+mn-cs"/>
              </a:rPr>
              <a:t>EMPLOYER PROFILE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11032724" y="-60240"/>
            <a:ext cx="3621436" cy="3621436"/>
            <a:chOff x="0" y="0"/>
            <a:chExt cx="6238240" cy="6238240"/>
          </a:xfrm>
        </p:grpSpPr>
        <p:sp>
          <p:nvSpPr>
            <p:cNvPr id="3" name="Freeform 3"/>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D8B448"/>
            </a:solidFill>
          </p:spPr>
        </p:sp>
      </p:grpSp>
      <p:grpSp>
        <p:nvGrpSpPr>
          <p:cNvPr id="4" name="Group 4"/>
          <p:cNvGrpSpPr/>
          <p:nvPr/>
        </p:nvGrpSpPr>
        <p:grpSpPr>
          <a:xfrm>
            <a:off x="14666564" y="-60240"/>
            <a:ext cx="3621436" cy="3621436"/>
            <a:chOff x="0" y="0"/>
            <a:chExt cx="6238240" cy="6238240"/>
          </a:xfrm>
        </p:grpSpPr>
        <p:sp>
          <p:nvSpPr>
            <p:cNvPr id="5" name="Freeform 5"/>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D8B448"/>
            </a:solidFill>
          </p:spPr>
        </p:sp>
      </p:grpSp>
      <p:grpSp>
        <p:nvGrpSpPr>
          <p:cNvPr id="6" name="Group 6"/>
          <p:cNvGrpSpPr/>
          <p:nvPr/>
        </p:nvGrpSpPr>
        <p:grpSpPr>
          <a:xfrm>
            <a:off x="12229200" y="3423600"/>
            <a:ext cx="4917600" cy="4118400"/>
            <a:chOff x="0" y="0"/>
            <a:chExt cx="812800" cy="769416"/>
          </a:xfrm>
        </p:grpSpPr>
        <p:sp>
          <p:nvSpPr>
            <p:cNvPr id="7" name="Freeform 7"/>
            <p:cNvSpPr/>
            <p:nvPr/>
          </p:nvSpPr>
          <p:spPr>
            <a:xfrm>
              <a:off x="130998" y="0"/>
              <a:ext cx="550803" cy="769416"/>
            </a:xfrm>
            <a:custGeom>
              <a:avLst/>
              <a:gdLst/>
              <a:ahLst/>
              <a:cxnLst/>
              <a:rect l="l" t="t" r="r" b="b"/>
              <a:pathLst>
                <a:path w="550803" h="769416">
                  <a:moveTo>
                    <a:pt x="275402" y="0"/>
                  </a:moveTo>
                  <a:cubicBezTo>
                    <a:pt x="440080" y="56075"/>
                    <a:pt x="550804" y="210745"/>
                    <a:pt x="550804" y="384708"/>
                  </a:cubicBezTo>
                  <a:cubicBezTo>
                    <a:pt x="550804" y="558671"/>
                    <a:pt x="440080" y="713341"/>
                    <a:pt x="275402" y="769416"/>
                  </a:cubicBezTo>
                  <a:cubicBezTo>
                    <a:pt x="110724" y="713341"/>
                    <a:pt x="0" y="558671"/>
                    <a:pt x="0" y="384708"/>
                  </a:cubicBezTo>
                  <a:cubicBezTo>
                    <a:pt x="0" y="210745"/>
                    <a:pt x="110724" y="56075"/>
                    <a:pt x="275402" y="0"/>
                  </a:cubicBezTo>
                  <a:close/>
                </a:path>
              </a:pathLst>
            </a:custGeom>
            <a:solidFill>
              <a:srgbClr val="D8B448"/>
            </a:solidFill>
          </p:spPr>
        </p:sp>
        <p:sp>
          <p:nvSpPr>
            <p:cNvPr id="8" name="TextBox 8"/>
            <p:cNvSpPr txBox="1"/>
            <p:nvPr/>
          </p:nvSpPr>
          <p:spPr>
            <a:xfrm>
              <a:off x="76200" y="-76200"/>
              <a:ext cx="660400" cy="812800"/>
            </a:xfrm>
            <a:prstGeom prst="rect">
              <a:avLst/>
            </a:prstGeom>
          </p:spPr>
          <p:txBody>
            <a:bodyPr lIns="50800" tIns="50800" rIns="50800" bIns="50800" rtlCol="0" anchor="ctr"/>
            <a:lstStyle/>
            <a:p>
              <a:pPr algn="ctr">
                <a:lnSpc>
                  <a:spcPts val="5120"/>
                </a:lnSpc>
              </a:pPr>
              <a:r>
                <a:rPr lang="en-US" sz="3200" dirty="0">
                  <a:solidFill>
                    <a:srgbClr val="FFFFFF"/>
                  </a:solidFill>
                  <a:latin typeface="Poppins Bold"/>
                </a:rPr>
                <a:t>Skills</a:t>
              </a:r>
            </a:p>
            <a:p>
              <a:pPr algn="ctr">
                <a:lnSpc>
                  <a:spcPts val="3039"/>
                </a:lnSpc>
              </a:pPr>
              <a:r>
                <a:rPr lang="en-US" sz="1899" dirty="0">
                  <a:solidFill>
                    <a:srgbClr val="FFFFFF"/>
                  </a:solidFill>
                  <a:latin typeface="Poppins"/>
                </a:rPr>
                <a:t>Analytical skills</a:t>
              </a:r>
            </a:p>
            <a:p>
              <a:pPr algn="ctr">
                <a:lnSpc>
                  <a:spcPts val="3039"/>
                </a:lnSpc>
              </a:pPr>
              <a:r>
                <a:rPr lang="en-US" sz="1899" dirty="0">
                  <a:solidFill>
                    <a:srgbClr val="FFFFFF"/>
                  </a:solidFill>
                  <a:latin typeface="Poppins"/>
                </a:rPr>
                <a:t>Teamwork</a:t>
              </a:r>
            </a:p>
            <a:p>
              <a:pPr algn="ctr">
                <a:lnSpc>
                  <a:spcPts val="3039"/>
                </a:lnSpc>
              </a:pPr>
              <a:r>
                <a:rPr lang="en-US" sz="1899" dirty="0">
                  <a:solidFill>
                    <a:srgbClr val="FFFFFF"/>
                  </a:solidFill>
                  <a:latin typeface="Poppins"/>
                </a:rPr>
                <a:t>Problem solving</a:t>
              </a:r>
            </a:p>
            <a:p>
              <a:pPr algn="ctr">
                <a:lnSpc>
                  <a:spcPts val="3039"/>
                </a:lnSpc>
              </a:pPr>
              <a:r>
                <a:rPr lang="en-US" sz="1899" dirty="0">
                  <a:solidFill>
                    <a:srgbClr val="FFFFFF"/>
                  </a:solidFill>
                  <a:latin typeface="Poppins"/>
                </a:rPr>
                <a:t>Methodological thinking</a:t>
              </a:r>
            </a:p>
          </p:txBody>
        </p:sp>
      </p:grpSp>
      <p:grpSp>
        <p:nvGrpSpPr>
          <p:cNvPr id="9" name="Group 9"/>
          <p:cNvGrpSpPr/>
          <p:nvPr/>
        </p:nvGrpSpPr>
        <p:grpSpPr>
          <a:xfrm>
            <a:off x="688888" y="1341150"/>
            <a:ext cx="9040143" cy="1382421"/>
            <a:chOff x="0" y="0"/>
            <a:chExt cx="2380943" cy="364094"/>
          </a:xfrm>
        </p:grpSpPr>
        <p:sp>
          <p:nvSpPr>
            <p:cNvPr id="10" name="Freeform 10"/>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D8B448"/>
            </a:solidFill>
          </p:spPr>
        </p:sp>
        <p:sp>
          <p:nvSpPr>
            <p:cNvPr id="11" name="TextBox 11"/>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grpSp>
        <p:nvGrpSpPr>
          <p:cNvPr id="12" name="Group 12"/>
          <p:cNvGrpSpPr/>
          <p:nvPr/>
        </p:nvGrpSpPr>
        <p:grpSpPr>
          <a:xfrm>
            <a:off x="836822" y="4429842"/>
            <a:ext cx="5441381" cy="3029446"/>
            <a:chOff x="0" y="0"/>
            <a:chExt cx="6586034" cy="3666722"/>
          </a:xfrm>
        </p:grpSpPr>
        <p:sp>
          <p:nvSpPr>
            <p:cNvPr id="13" name="Freeform 13"/>
            <p:cNvSpPr/>
            <p:nvPr/>
          </p:nvSpPr>
          <p:spPr>
            <a:xfrm>
              <a:off x="0" y="0"/>
              <a:ext cx="6586034" cy="3666722"/>
            </a:xfrm>
            <a:custGeom>
              <a:avLst/>
              <a:gdLst/>
              <a:ahLst/>
              <a:cxnLst/>
              <a:rect l="l" t="t" r="r" b="b"/>
              <a:pathLst>
                <a:path w="6586034" h="3666722">
                  <a:moveTo>
                    <a:pt x="6586034" y="279400"/>
                  </a:moveTo>
                  <a:lnTo>
                    <a:pt x="6586034" y="0"/>
                  </a:lnTo>
                  <a:lnTo>
                    <a:pt x="0" y="0"/>
                  </a:lnTo>
                  <a:lnTo>
                    <a:pt x="0" y="3666722"/>
                  </a:lnTo>
                  <a:lnTo>
                    <a:pt x="6586034" y="3666722"/>
                  </a:lnTo>
                  <a:lnTo>
                    <a:pt x="6586034" y="279400"/>
                  </a:lnTo>
                  <a:close/>
                  <a:moveTo>
                    <a:pt x="6507293" y="279400"/>
                  </a:moveTo>
                  <a:lnTo>
                    <a:pt x="6507293" y="3587982"/>
                  </a:lnTo>
                  <a:lnTo>
                    <a:pt x="78740" y="3587982"/>
                  </a:lnTo>
                  <a:lnTo>
                    <a:pt x="78740" y="78740"/>
                  </a:lnTo>
                  <a:lnTo>
                    <a:pt x="6507293" y="78740"/>
                  </a:lnTo>
                  <a:lnTo>
                    <a:pt x="6507293" y="279400"/>
                  </a:lnTo>
                  <a:close/>
                </a:path>
              </a:pathLst>
            </a:custGeom>
            <a:solidFill>
              <a:srgbClr val="D8B448"/>
            </a:solidFill>
          </p:spPr>
        </p:sp>
      </p:grpSp>
      <p:grpSp>
        <p:nvGrpSpPr>
          <p:cNvPr id="14" name="Group 14"/>
          <p:cNvGrpSpPr/>
          <p:nvPr/>
        </p:nvGrpSpPr>
        <p:grpSpPr>
          <a:xfrm>
            <a:off x="6521820" y="4439367"/>
            <a:ext cx="5767182" cy="3019921"/>
            <a:chOff x="0" y="0"/>
            <a:chExt cx="6980370" cy="3655194"/>
          </a:xfrm>
        </p:grpSpPr>
        <p:sp>
          <p:nvSpPr>
            <p:cNvPr id="15" name="Freeform 15"/>
            <p:cNvSpPr/>
            <p:nvPr/>
          </p:nvSpPr>
          <p:spPr>
            <a:xfrm>
              <a:off x="0" y="0"/>
              <a:ext cx="6980370" cy="3655194"/>
            </a:xfrm>
            <a:custGeom>
              <a:avLst/>
              <a:gdLst/>
              <a:ahLst/>
              <a:cxnLst/>
              <a:rect l="l" t="t" r="r" b="b"/>
              <a:pathLst>
                <a:path w="6980370" h="3655194">
                  <a:moveTo>
                    <a:pt x="6980370" y="279400"/>
                  </a:moveTo>
                  <a:lnTo>
                    <a:pt x="6980370" y="0"/>
                  </a:lnTo>
                  <a:lnTo>
                    <a:pt x="0" y="0"/>
                  </a:lnTo>
                  <a:lnTo>
                    <a:pt x="0" y="3655194"/>
                  </a:lnTo>
                  <a:lnTo>
                    <a:pt x="6980370" y="3655194"/>
                  </a:lnTo>
                  <a:lnTo>
                    <a:pt x="6980370" y="279400"/>
                  </a:lnTo>
                  <a:close/>
                  <a:moveTo>
                    <a:pt x="6901630" y="279400"/>
                  </a:moveTo>
                  <a:lnTo>
                    <a:pt x="6901630" y="3576453"/>
                  </a:lnTo>
                  <a:lnTo>
                    <a:pt x="78740" y="3576453"/>
                  </a:lnTo>
                  <a:lnTo>
                    <a:pt x="78740" y="78740"/>
                  </a:lnTo>
                  <a:lnTo>
                    <a:pt x="6901630" y="78740"/>
                  </a:lnTo>
                  <a:lnTo>
                    <a:pt x="6901630" y="279400"/>
                  </a:lnTo>
                  <a:close/>
                </a:path>
              </a:pathLst>
            </a:custGeom>
            <a:solidFill>
              <a:srgbClr val="D8B448"/>
            </a:solidFill>
          </p:spPr>
        </p:sp>
      </p:grpSp>
      <p:grpSp>
        <p:nvGrpSpPr>
          <p:cNvPr id="16" name="Group 16"/>
          <p:cNvGrpSpPr/>
          <p:nvPr/>
        </p:nvGrpSpPr>
        <p:grpSpPr>
          <a:xfrm>
            <a:off x="3297636" y="7047587"/>
            <a:ext cx="11616224" cy="2335287"/>
            <a:chOff x="0" y="0"/>
            <a:chExt cx="3059417" cy="615055"/>
          </a:xfrm>
        </p:grpSpPr>
        <p:sp>
          <p:nvSpPr>
            <p:cNvPr id="17" name="Freeform 17"/>
            <p:cNvSpPr/>
            <p:nvPr/>
          </p:nvSpPr>
          <p:spPr>
            <a:xfrm>
              <a:off x="0" y="0"/>
              <a:ext cx="3059417" cy="615055"/>
            </a:xfrm>
            <a:custGeom>
              <a:avLst/>
              <a:gdLst/>
              <a:ahLst/>
              <a:cxnLst/>
              <a:rect l="l" t="t" r="r" b="b"/>
              <a:pathLst>
                <a:path w="3059417" h="615055">
                  <a:moveTo>
                    <a:pt x="3059417" y="307527"/>
                  </a:moveTo>
                  <a:lnTo>
                    <a:pt x="2653017" y="0"/>
                  </a:lnTo>
                  <a:lnTo>
                    <a:pt x="2653017" y="203200"/>
                  </a:lnTo>
                  <a:lnTo>
                    <a:pt x="0" y="203200"/>
                  </a:lnTo>
                  <a:lnTo>
                    <a:pt x="0" y="411855"/>
                  </a:lnTo>
                  <a:lnTo>
                    <a:pt x="2653017" y="411855"/>
                  </a:lnTo>
                  <a:lnTo>
                    <a:pt x="2653017" y="615055"/>
                  </a:lnTo>
                  <a:lnTo>
                    <a:pt x="3059417" y="307527"/>
                  </a:lnTo>
                  <a:close/>
                </a:path>
              </a:pathLst>
            </a:custGeom>
            <a:solidFill>
              <a:srgbClr val="D8B448"/>
            </a:solidFill>
          </p:spPr>
        </p:sp>
        <p:sp>
          <p:nvSpPr>
            <p:cNvPr id="18" name="TextBox 18"/>
            <p:cNvSpPr txBox="1"/>
            <p:nvPr/>
          </p:nvSpPr>
          <p:spPr>
            <a:xfrm>
              <a:off x="0" y="88900"/>
              <a:ext cx="711200" cy="520700"/>
            </a:xfrm>
            <a:prstGeom prst="rect">
              <a:avLst/>
            </a:prstGeom>
          </p:spPr>
          <p:txBody>
            <a:bodyPr lIns="50800" tIns="50800" rIns="50800" bIns="50800" rtlCol="0" anchor="ctr"/>
            <a:lstStyle/>
            <a:p>
              <a:pPr algn="ctr">
                <a:lnSpc>
                  <a:spcPts val="3839"/>
                </a:lnSpc>
              </a:pPr>
              <a:endParaRPr/>
            </a:p>
          </p:txBody>
        </p:sp>
      </p:grpSp>
      <p:pic>
        <p:nvPicPr>
          <p:cNvPr id="19" name="Picture 19"/>
          <p:cNvPicPr>
            <a:picLocks noChangeAspect="1"/>
          </p:cNvPicPr>
          <p:nvPr/>
        </p:nvPicPr>
        <p:blipFill>
          <a:blip r:embed="rId2"/>
          <a:srcRect/>
          <a:stretch>
            <a:fillRect/>
          </a:stretch>
        </p:blipFill>
        <p:spPr>
          <a:xfrm>
            <a:off x="4504592" y="7863046"/>
            <a:ext cx="704367" cy="704367"/>
          </a:xfrm>
          <a:prstGeom prst="rect">
            <a:avLst/>
          </a:prstGeom>
        </p:spPr>
      </p:pic>
      <p:pic>
        <p:nvPicPr>
          <p:cNvPr id="20" name="Picture 20"/>
          <p:cNvPicPr>
            <a:picLocks noChangeAspect="1"/>
          </p:cNvPicPr>
          <p:nvPr/>
        </p:nvPicPr>
        <p:blipFill>
          <a:blip r:embed="rId3"/>
          <a:srcRect/>
          <a:stretch>
            <a:fillRect/>
          </a:stretch>
        </p:blipFill>
        <p:spPr>
          <a:xfrm>
            <a:off x="11140249" y="7855255"/>
            <a:ext cx="719951" cy="719951"/>
          </a:xfrm>
          <a:prstGeom prst="rect">
            <a:avLst/>
          </a:prstGeom>
        </p:spPr>
      </p:pic>
      <p:pic>
        <p:nvPicPr>
          <p:cNvPr id="21" name="Picture 21"/>
          <p:cNvPicPr>
            <a:picLocks noChangeAspect="1"/>
          </p:cNvPicPr>
          <p:nvPr/>
        </p:nvPicPr>
        <p:blipFill>
          <a:blip r:embed="rId4"/>
          <a:srcRect/>
          <a:stretch>
            <a:fillRect/>
          </a:stretch>
        </p:blipFill>
        <p:spPr>
          <a:xfrm>
            <a:off x="1375312" y="7423643"/>
            <a:ext cx="1453646" cy="1593196"/>
          </a:xfrm>
          <a:prstGeom prst="rect">
            <a:avLst/>
          </a:prstGeom>
        </p:spPr>
      </p:pic>
      <p:pic>
        <p:nvPicPr>
          <p:cNvPr id="22" name="Picture 22"/>
          <p:cNvPicPr>
            <a:picLocks noChangeAspect="1"/>
          </p:cNvPicPr>
          <p:nvPr/>
        </p:nvPicPr>
        <p:blipFill>
          <a:blip r:embed="rId5"/>
          <a:srcRect/>
          <a:stretch>
            <a:fillRect/>
          </a:stretch>
        </p:blipFill>
        <p:spPr>
          <a:xfrm>
            <a:off x="15311298" y="7423643"/>
            <a:ext cx="1424029" cy="1617290"/>
          </a:xfrm>
          <a:prstGeom prst="rect">
            <a:avLst/>
          </a:prstGeom>
        </p:spPr>
      </p:pic>
      <p:pic>
        <p:nvPicPr>
          <p:cNvPr id="23" name="Picture 23"/>
          <p:cNvPicPr>
            <a:picLocks noChangeAspect="1"/>
          </p:cNvPicPr>
          <p:nvPr/>
        </p:nvPicPr>
        <p:blipFill>
          <a:blip r:embed="rId6"/>
          <a:srcRect/>
          <a:stretch>
            <a:fillRect/>
          </a:stretch>
        </p:blipFill>
        <p:spPr>
          <a:xfrm>
            <a:off x="9636203" y="234952"/>
            <a:ext cx="948325" cy="944273"/>
          </a:xfrm>
          <a:prstGeom prst="rect">
            <a:avLst/>
          </a:prstGeom>
        </p:spPr>
      </p:pic>
      <p:sp>
        <p:nvSpPr>
          <p:cNvPr id="24" name="TextBox 24"/>
          <p:cNvSpPr txBox="1"/>
          <p:nvPr/>
        </p:nvSpPr>
        <p:spPr>
          <a:xfrm>
            <a:off x="4056048" y="484852"/>
            <a:ext cx="6967150" cy="770890"/>
          </a:xfrm>
          <a:prstGeom prst="rect">
            <a:avLst/>
          </a:prstGeom>
        </p:spPr>
        <p:txBody>
          <a:bodyPr lIns="0" tIns="0" rIns="0" bIns="0" rtlCol="0" anchor="t">
            <a:spAutoFit/>
          </a:bodyPr>
          <a:lstStyle/>
          <a:p>
            <a:pPr>
              <a:lnSpc>
                <a:spcPts val="5600"/>
              </a:lnSpc>
            </a:pPr>
            <a:r>
              <a:rPr lang="en-US" sz="5600">
                <a:solidFill>
                  <a:srgbClr val="000000"/>
                </a:solidFill>
                <a:latin typeface="Bebas Neue Bold"/>
              </a:rPr>
              <a:t>PROFESSIONAL SERVICES</a:t>
            </a:r>
          </a:p>
        </p:txBody>
      </p:sp>
      <p:sp>
        <p:nvSpPr>
          <p:cNvPr id="25" name="TextBox 25"/>
          <p:cNvSpPr txBox="1"/>
          <p:nvPr/>
        </p:nvSpPr>
        <p:spPr>
          <a:xfrm>
            <a:off x="1028700" y="464215"/>
            <a:ext cx="4537872" cy="876935"/>
          </a:xfrm>
          <a:prstGeom prst="rect">
            <a:avLst/>
          </a:prstGeom>
        </p:spPr>
        <p:txBody>
          <a:bodyPr lIns="0" tIns="0" rIns="0" bIns="0" rtlCol="0" anchor="t">
            <a:spAutoFit/>
          </a:bodyPr>
          <a:lstStyle/>
          <a:p>
            <a:pPr>
              <a:lnSpc>
                <a:spcPts val="6399"/>
              </a:lnSpc>
            </a:pPr>
            <a:r>
              <a:rPr lang="en-US" sz="6399">
                <a:solidFill>
                  <a:srgbClr val="B91646"/>
                </a:solidFill>
                <a:latin typeface="Bebas Neue Bold"/>
              </a:rPr>
              <a:t>CAREERS IN</a:t>
            </a:r>
          </a:p>
        </p:txBody>
      </p:sp>
      <p:sp>
        <p:nvSpPr>
          <p:cNvPr id="26" name="TextBox 26"/>
          <p:cNvSpPr txBox="1"/>
          <p:nvPr/>
        </p:nvSpPr>
        <p:spPr>
          <a:xfrm>
            <a:off x="11032724"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Average Salary:</a:t>
            </a:r>
          </a:p>
        </p:txBody>
      </p:sp>
      <p:sp>
        <p:nvSpPr>
          <p:cNvPr id="27" name="TextBox 27"/>
          <p:cNvSpPr txBox="1"/>
          <p:nvPr/>
        </p:nvSpPr>
        <p:spPr>
          <a:xfrm>
            <a:off x="14654160"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Number of Jobs:</a:t>
            </a:r>
          </a:p>
        </p:txBody>
      </p:sp>
      <p:sp>
        <p:nvSpPr>
          <p:cNvPr id="28" name="TextBox 28"/>
          <p:cNvSpPr txBox="1"/>
          <p:nvPr/>
        </p:nvSpPr>
        <p:spPr>
          <a:xfrm>
            <a:off x="7601132" y="1886323"/>
            <a:ext cx="9525" cy="580390"/>
          </a:xfrm>
          <a:prstGeom prst="rect">
            <a:avLst/>
          </a:prstGeom>
        </p:spPr>
        <p:txBody>
          <a:bodyPr lIns="0" tIns="0" rIns="0" bIns="0" rtlCol="0" anchor="t">
            <a:spAutoFit/>
          </a:bodyPr>
          <a:lstStyle/>
          <a:p>
            <a:pPr algn="ctr">
              <a:lnSpc>
                <a:spcPts val="4759"/>
              </a:lnSpc>
            </a:pPr>
            <a:endParaRPr/>
          </a:p>
        </p:txBody>
      </p:sp>
      <p:sp>
        <p:nvSpPr>
          <p:cNvPr id="29" name="TextBox 29"/>
          <p:cNvSpPr txBox="1"/>
          <p:nvPr/>
        </p:nvSpPr>
        <p:spPr>
          <a:xfrm>
            <a:off x="868689" y="1506593"/>
            <a:ext cx="8892210" cy="960120"/>
          </a:xfrm>
          <a:prstGeom prst="rect">
            <a:avLst/>
          </a:prstGeom>
        </p:spPr>
        <p:txBody>
          <a:bodyPr lIns="0" tIns="0" rIns="0" bIns="0" rtlCol="0" anchor="t">
            <a:spAutoFit/>
          </a:bodyPr>
          <a:lstStyle/>
          <a:p>
            <a:pPr algn="ctr">
              <a:lnSpc>
                <a:spcPts val="3779"/>
              </a:lnSpc>
              <a:spcBef>
                <a:spcPct val="0"/>
              </a:spcBef>
            </a:pPr>
            <a:r>
              <a:rPr lang="en-US" sz="2700">
                <a:solidFill>
                  <a:srgbClr val="FFFFFF"/>
                </a:solidFill>
                <a:latin typeface="Poppins Bold Italics"/>
              </a:rPr>
              <a:t>The provision of specialist services to businesses, including IT, finance and business advice</a:t>
            </a:r>
          </a:p>
        </p:txBody>
      </p:sp>
      <p:sp>
        <p:nvSpPr>
          <p:cNvPr id="30" name="TextBox 30"/>
          <p:cNvSpPr txBox="1"/>
          <p:nvPr/>
        </p:nvSpPr>
        <p:spPr>
          <a:xfrm>
            <a:off x="868689" y="4514125"/>
            <a:ext cx="5441381"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Early Career Opportunities</a:t>
            </a:r>
          </a:p>
        </p:txBody>
      </p:sp>
      <p:sp>
        <p:nvSpPr>
          <p:cNvPr id="31" name="TextBox 31"/>
          <p:cNvSpPr txBox="1"/>
          <p:nvPr/>
        </p:nvSpPr>
        <p:spPr>
          <a:xfrm>
            <a:off x="1343445" y="5106773"/>
            <a:ext cx="4428135" cy="2165985"/>
          </a:xfrm>
          <a:prstGeom prst="rect">
            <a:avLst/>
          </a:prstGeom>
        </p:spPr>
        <p:txBody>
          <a:bodyPr lIns="0" tIns="0" rIns="0" bIns="0" rtlCol="0" anchor="t">
            <a:spAutoFit/>
          </a:bodyPr>
          <a:lstStyle/>
          <a:p>
            <a:pPr marL="388622" lvl="1" indent="-194311">
              <a:lnSpc>
                <a:spcPts val="2880"/>
              </a:lnSpc>
              <a:buFont typeface="Arial"/>
              <a:buChar char="•"/>
            </a:pPr>
            <a:r>
              <a:rPr lang="en-US" sz="1800">
                <a:solidFill>
                  <a:srgbClr val="000000"/>
                </a:solidFill>
                <a:latin typeface="Poppins"/>
              </a:rPr>
              <a:t>Trainee Accountant</a:t>
            </a:r>
          </a:p>
          <a:p>
            <a:pPr marL="388622" lvl="1" indent="-194311">
              <a:lnSpc>
                <a:spcPts val="2880"/>
              </a:lnSpc>
              <a:buFont typeface="Arial"/>
              <a:buChar char="•"/>
            </a:pPr>
            <a:r>
              <a:rPr lang="en-US" sz="1800">
                <a:solidFill>
                  <a:srgbClr val="000000"/>
                </a:solidFill>
                <a:latin typeface="Poppins"/>
              </a:rPr>
              <a:t>Management Consultant</a:t>
            </a:r>
          </a:p>
          <a:p>
            <a:pPr marL="388622" lvl="1" indent="-194311">
              <a:lnSpc>
                <a:spcPts val="2880"/>
              </a:lnSpc>
              <a:buFont typeface="Arial"/>
              <a:buChar char="•"/>
            </a:pPr>
            <a:r>
              <a:rPr lang="en-US" sz="1800">
                <a:solidFill>
                  <a:srgbClr val="000000"/>
                </a:solidFill>
                <a:latin typeface="Poppins"/>
              </a:rPr>
              <a:t>Trainee Lawyer</a:t>
            </a:r>
          </a:p>
          <a:p>
            <a:pPr marL="388622" lvl="1" indent="-194311">
              <a:lnSpc>
                <a:spcPts val="2880"/>
              </a:lnSpc>
              <a:buFont typeface="Arial"/>
              <a:buChar char="•"/>
            </a:pPr>
            <a:r>
              <a:rPr lang="en-US" sz="1800">
                <a:solidFill>
                  <a:srgbClr val="000000"/>
                </a:solidFill>
                <a:latin typeface="Poppins"/>
              </a:rPr>
              <a:t>Architect</a:t>
            </a:r>
          </a:p>
          <a:p>
            <a:pPr marL="388622" lvl="1" indent="-194311">
              <a:lnSpc>
                <a:spcPts val="2880"/>
              </a:lnSpc>
              <a:buFont typeface="Arial"/>
              <a:buChar char="•"/>
            </a:pPr>
            <a:r>
              <a:rPr lang="en-US" sz="1800">
                <a:solidFill>
                  <a:srgbClr val="000000"/>
                </a:solidFill>
                <a:latin typeface="Poppins"/>
              </a:rPr>
              <a:t>Receptionist</a:t>
            </a:r>
          </a:p>
          <a:p>
            <a:pPr marL="388622" lvl="1" indent="-194311">
              <a:lnSpc>
                <a:spcPts val="2880"/>
              </a:lnSpc>
              <a:buFont typeface="Arial"/>
              <a:buChar char="•"/>
            </a:pPr>
            <a:r>
              <a:rPr lang="en-US" sz="1800">
                <a:solidFill>
                  <a:srgbClr val="000000"/>
                </a:solidFill>
                <a:latin typeface="Poppins"/>
              </a:rPr>
              <a:t>Admin assistant</a:t>
            </a:r>
          </a:p>
        </p:txBody>
      </p:sp>
      <p:sp>
        <p:nvSpPr>
          <p:cNvPr id="32" name="TextBox 32"/>
          <p:cNvSpPr txBox="1"/>
          <p:nvPr/>
        </p:nvSpPr>
        <p:spPr>
          <a:xfrm>
            <a:off x="7322933" y="4532746"/>
            <a:ext cx="4164955"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Essential Qualifications </a:t>
            </a:r>
          </a:p>
        </p:txBody>
      </p:sp>
      <p:sp>
        <p:nvSpPr>
          <p:cNvPr id="33" name="TextBox 33"/>
          <p:cNvSpPr txBox="1"/>
          <p:nvPr/>
        </p:nvSpPr>
        <p:spPr>
          <a:xfrm>
            <a:off x="6763693" y="5067300"/>
            <a:ext cx="5283436" cy="2259838"/>
          </a:xfrm>
          <a:prstGeom prst="rect">
            <a:avLst/>
          </a:prstGeom>
        </p:spPr>
        <p:txBody>
          <a:bodyPr lIns="0" tIns="0" rIns="0" bIns="0" rtlCol="0" anchor="t">
            <a:spAutoFit/>
          </a:bodyPr>
          <a:lstStyle/>
          <a:p>
            <a:pPr marL="354077" lvl="1" indent="-177038">
              <a:lnSpc>
                <a:spcPts val="2624"/>
              </a:lnSpc>
              <a:buFont typeface="Arial"/>
              <a:buChar char="•"/>
            </a:pPr>
            <a:r>
              <a:rPr lang="en-US" sz="1640">
                <a:solidFill>
                  <a:srgbClr val="000000"/>
                </a:solidFill>
                <a:latin typeface="Poppins"/>
              </a:rPr>
              <a:t>For some roles, particularly within law, a relevant degree will be required.</a:t>
            </a:r>
          </a:p>
          <a:p>
            <a:pPr marL="354077" lvl="1" indent="-177038">
              <a:lnSpc>
                <a:spcPts val="2624"/>
              </a:lnSpc>
              <a:spcBef>
                <a:spcPct val="0"/>
              </a:spcBef>
              <a:buFont typeface="Arial"/>
              <a:buChar char="•"/>
            </a:pPr>
            <a:r>
              <a:rPr lang="en-US" sz="1640">
                <a:solidFill>
                  <a:srgbClr val="000000"/>
                </a:solidFill>
                <a:latin typeface="Poppins"/>
              </a:rPr>
              <a:t>For industries such as Accounting or Business Admin, Apprenticeships are offered, which may require A Levels, although T Levels in areas such as Accounting are becoming increasingly popular.</a:t>
            </a:r>
          </a:p>
        </p:txBody>
      </p:sp>
      <p:sp>
        <p:nvSpPr>
          <p:cNvPr id="34" name="TextBox 34"/>
          <p:cNvSpPr txBox="1"/>
          <p:nvPr/>
        </p:nvSpPr>
        <p:spPr>
          <a:xfrm>
            <a:off x="14666564" y="1093888"/>
            <a:ext cx="3621436" cy="868680"/>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58,000</a:t>
            </a:r>
          </a:p>
        </p:txBody>
      </p:sp>
      <p:sp>
        <p:nvSpPr>
          <p:cNvPr id="35" name="TextBox 35"/>
          <p:cNvSpPr txBox="1"/>
          <p:nvPr/>
        </p:nvSpPr>
        <p:spPr>
          <a:xfrm>
            <a:off x="11064049" y="1093888"/>
            <a:ext cx="3621436" cy="868680"/>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£32,700</a:t>
            </a:r>
          </a:p>
        </p:txBody>
      </p:sp>
      <p:sp>
        <p:nvSpPr>
          <p:cNvPr id="36" name="TextBox 36"/>
          <p:cNvSpPr txBox="1"/>
          <p:nvPr/>
        </p:nvSpPr>
        <p:spPr>
          <a:xfrm>
            <a:off x="3505927" y="8816657"/>
            <a:ext cx="2624343" cy="111188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A Levels or T Levels</a:t>
            </a:r>
          </a:p>
          <a:p>
            <a:pPr algn="ctr">
              <a:lnSpc>
                <a:spcPts val="2239"/>
              </a:lnSpc>
            </a:pPr>
            <a:r>
              <a:rPr lang="en-US" sz="1599">
                <a:solidFill>
                  <a:srgbClr val="000000"/>
                </a:solidFill>
                <a:latin typeface="Poppins"/>
              </a:rPr>
              <a:t>In subjects relevant to chosen pathway, such as Maths, Law or Accounting</a:t>
            </a:r>
          </a:p>
        </p:txBody>
      </p:sp>
      <p:sp>
        <p:nvSpPr>
          <p:cNvPr id="37" name="TextBox 37"/>
          <p:cNvSpPr txBox="1"/>
          <p:nvPr/>
        </p:nvSpPr>
        <p:spPr>
          <a:xfrm>
            <a:off x="6893073" y="8816657"/>
            <a:ext cx="2624343" cy="111188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Degree</a:t>
            </a:r>
          </a:p>
          <a:p>
            <a:pPr algn="ctr">
              <a:lnSpc>
                <a:spcPts val="2239"/>
              </a:lnSpc>
            </a:pPr>
            <a:r>
              <a:rPr lang="en-US" sz="1599">
                <a:solidFill>
                  <a:srgbClr val="000000"/>
                </a:solidFill>
                <a:latin typeface="Poppins"/>
              </a:rPr>
              <a:t>In relevant subject, or Apprenticeship in chosen field</a:t>
            </a:r>
          </a:p>
        </p:txBody>
      </p:sp>
      <p:sp>
        <p:nvSpPr>
          <p:cNvPr id="38" name="TextBox 38"/>
          <p:cNvSpPr txBox="1"/>
          <p:nvPr/>
        </p:nvSpPr>
        <p:spPr>
          <a:xfrm>
            <a:off x="10207584" y="8816657"/>
            <a:ext cx="2624343" cy="83566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Work experience</a:t>
            </a:r>
          </a:p>
          <a:p>
            <a:pPr algn="ctr">
              <a:lnSpc>
                <a:spcPts val="2239"/>
              </a:lnSpc>
            </a:pPr>
            <a:r>
              <a:rPr lang="en-US" sz="1599">
                <a:solidFill>
                  <a:srgbClr val="000000"/>
                </a:solidFill>
                <a:latin typeface="Poppins"/>
              </a:rPr>
              <a:t>In a business or organisation of interest</a:t>
            </a:r>
          </a:p>
        </p:txBody>
      </p:sp>
      <p:sp>
        <p:nvSpPr>
          <p:cNvPr id="39" name="TextBox 39"/>
          <p:cNvSpPr txBox="1"/>
          <p:nvPr/>
        </p:nvSpPr>
        <p:spPr>
          <a:xfrm>
            <a:off x="67691" y="9995218"/>
            <a:ext cx="7043377" cy="198119"/>
          </a:xfrm>
          <a:prstGeom prst="rect">
            <a:avLst/>
          </a:prstGeom>
        </p:spPr>
        <p:txBody>
          <a:bodyPr lIns="0" tIns="0" rIns="0" bIns="0" rtlCol="0" anchor="t">
            <a:spAutoFit/>
          </a:bodyPr>
          <a:lstStyle/>
          <a:p>
            <a:pPr>
              <a:lnSpc>
                <a:spcPts val="1680"/>
              </a:lnSpc>
            </a:pPr>
            <a:r>
              <a:rPr lang="en-US" sz="1200">
                <a:solidFill>
                  <a:srgbClr val="000000"/>
                </a:solidFill>
                <a:latin typeface="Canva Sans 1"/>
              </a:rPr>
              <a:t>Sources: ONS, Gov.uk, Milkround, Prospects</a:t>
            </a:r>
          </a:p>
        </p:txBody>
      </p:sp>
      <p:pic>
        <p:nvPicPr>
          <p:cNvPr id="40" name="Picture 40"/>
          <p:cNvPicPr>
            <a:picLocks noChangeAspect="1"/>
          </p:cNvPicPr>
          <p:nvPr/>
        </p:nvPicPr>
        <p:blipFill>
          <a:blip r:embed="rId7"/>
          <a:srcRect/>
          <a:stretch>
            <a:fillRect/>
          </a:stretch>
        </p:blipFill>
        <p:spPr>
          <a:xfrm>
            <a:off x="7845269" y="7863046"/>
            <a:ext cx="719951" cy="719951"/>
          </a:xfrm>
          <a:prstGeom prst="rect">
            <a:avLst/>
          </a:prstGeom>
        </p:spPr>
      </p:pic>
      <p:sp>
        <p:nvSpPr>
          <p:cNvPr id="41" name="TextBox 41"/>
          <p:cNvSpPr txBox="1"/>
          <p:nvPr/>
        </p:nvSpPr>
        <p:spPr>
          <a:xfrm>
            <a:off x="11064049" y="2143181"/>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Per Year</a:t>
            </a:r>
          </a:p>
        </p:txBody>
      </p:sp>
      <p:grpSp>
        <p:nvGrpSpPr>
          <p:cNvPr id="42" name="Group 42"/>
          <p:cNvGrpSpPr/>
          <p:nvPr/>
        </p:nvGrpSpPr>
        <p:grpSpPr>
          <a:xfrm>
            <a:off x="688888" y="2809296"/>
            <a:ext cx="9040143" cy="1382421"/>
            <a:chOff x="0" y="0"/>
            <a:chExt cx="2380943" cy="364094"/>
          </a:xfrm>
        </p:grpSpPr>
        <p:sp>
          <p:nvSpPr>
            <p:cNvPr id="43" name="Freeform 43"/>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D8B448"/>
            </a:solidFill>
          </p:spPr>
        </p:sp>
        <p:sp>
          <p:nvSpPr>
            <p:cNvPr id="44" name="TextBox 44"/>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sp>
        <p:nvSpPr>
          <p:cNvPr id="45" name="TextBox 45"/>
          <p:cNvSpPr txBox="1"/>
          <p:nvPr/>
        </p:nvSpPr>
        <p:spPr>
          <a:xfrm>
            <a:off x="868689" y="2872491"/>
            <a:ext cx="8892210" cy="1172845"/>
          </a:xfrm>
          <a:prstGeom prst="rect">
            <a:avLst/>
          </a:prstGeom>
        </p:spPr>
        <p:txBody>
          <a:bodyPr lIns="0" tIns="0" rIns="0" bIns="0" rtlCol="0" anchor="t">
            <a:spAutoFit/>
          </a:bodyPr>
          <a:lstStyle/>
          <a:p>
            <a:pPr algn="ctr">
              <a:lnSpc>
                <a:spcPts val="3080"/>
              </a:lnSpc>
              <a:spcBef>
                <a:spcPct val="0"/>
              </a:spcBef>
            </a:pPr>
            <a:r>
              <a:rPr lang="en-US" sz="2200" dirty="0">
                <a:solidFill>
                  <a:srgbClr val="FFFFFF"/>
                </a:solidFill>
                <a:latin typeface="Poppins Italics"/>
              </a:rPr>
              <a:t>Professional services spans many sectors and industries, and whilst there are clusters in Cambridge, there are opportunities available across the region.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047652"/>
            <a:ext cx="7729111" cy="2913631"/>
            <a:chOff x="0" y="0"/>
            <a:chExt cx="10192686" cy="3842321"/>
          </a:xfrm>
        </p:grpSpPr>
        <p:sp>
          <p:nvSpPr>
            <p:cNvPr id="3" name="Freeform 3"/>
            <p:cNvSpPr/>
            <p:nvPr/>
          </p:nvSpPr>
          <p:spPr>
            <a:xfrm>
              <a:off x="31750" y="31750"/>
              <a:ext cx="10129186" cy="3778821"/>
            </a:xfrm>
            <a:custGeom>
              <a:avLst/>
              <a:gdLst/>
              <a:ahLst/>
              <a:cxnLst/>
              <a:rect l="l" t="t" r="r" b="b"/>
              <a:pathLst>
                <a:path w="10129186" h="3778821">
                  <a:moveTo>
                    <a:pt x="10036476" y="3778821"/>
                  </a:moveTo>
                  <a:lnTo>
                    <a:pt x="92710" y="3778821"/>
                  </a:lnTo>
                  <a:cubicBezTo>
                    <a:pt x="41910" y="3778821"/>
                    <a:pt x="0" y="3736911"/>
                    <a:pt x="0" y="3686111"/>
                  </a:cubicBezTo>
                  <a:lnTo>
                    <a:pt x="0" y="92710"/>
                  </a:lnTo>
                  <a:cubicBezTo>
                    <a:pt x="0" y="41910"/>
                    <a:pt x="41910" y="0"/>
                    <a:pt x="92710" y="0"/>
                  </a:cubicBezTo>
                  <a:lnTo>
                    <a:pt x="10035206" y="0"/>
                  </a:lnTo>
                  <a:cubicBezTo>
                    <a:pt x="10086006" y="0"/>
                    <a:pt x="10127916" y="41910"/>
                    <a:pt x="10127916" y="92710"/>
                  </a:cubicBezTo>
                  <a:lnTo>
                    <a:pt x="10127916" y="3684841"/>
                  </a:lnTo>
                  <a:cubicBezTo>
                    <a:pt x="10129186" y="3736911"/>
                    <a:pt x="10087276" y="3778821"/>
                    <a:pt x="10036476" y="3778821"/>
                  </a:cubicBezTo>
                  <a:close/>
                </a:path>
              </a:pathLst>
            </a:custGeom>
            <a:solidFill>
              <a:srgbClr val="DFD8CA"/>
            </a:solidFill>
          </p:spPr>
        </p:sp>
        <p:sp>
          <p:nvSpPr>
            <p:cNvPr id="4" name="Freeform 4"/>
            <p:cNvSpPr/>
            <p:nvPr/>
          </p:nvSpPr>
          <p:spPr>
            <a:xfrm>
              <a:off x="0" y="0"/>
              <a:ext cx="10192686" cy="3842321"/>
            </a:xfrm>
            <a:custGeom>
              <a:avLst/>
              <a:gdLst/>
              <a:ahLst/>
              <a:cxnLst/>
              <a:rect l="l" t="t" r="r" b="b"/>
              <a:pathLst>
                <a:path w="10192686" h="3842321">
                  <a:moveTo>
                    <a:pt x="10068226" y="59690"/>
                  </a:moveTo>
                  <a:cubicBezTo>
                    <a:pt x="10103786" y="59690"/>
                    <a:pt x="10132995" y="88900"/>
                    <a:pt x="10132995" y="124460"/>
                  </a:cubicBezTo>
                  <a:lnTo>
                    <a:pt x="10132995" y="3717861"/>
                  </a:lnTo>
                  <a:cubicBezTo>
                    <a:pt x="10132995" y="3753421"/>
                    <a:pt x="10103786" y="3782631"/>
                    <a:pt x="10068226" y="3782631"/>
                  </a:cubicBezTo>
                  <a:lnTo>
                    <a:pt x="124460" y="3782631"/>
                  </a:lnTo>
                  <a:cubicBezTo>
                    <a:pt x="88900" y="3782631"/>
                    <a:pt x="59690" y="3753421"/>
                    <a:pt x="59690" y="3717861"/>
                  </a:cubicBezTo>
                  <a:lnTo>
                    <a:pt x="59690" y="124460"/>
                  </a:lnTo>
                  <a:cubicBezTo>
                    <a:pt x="59690" y="88900"/>
                    <a:pt x="88900" y="59690"/>
                    <a:pt x="124460" y="59690"/>
                  </a:cubicBezTo>
                  <a:lnTo>
                    <a:pt x="10068226" y="59690"/>
                  </a:lnTo>
                  <a:moveTo>
                    <a:pt x="10068226" y="0"/>
                  </a:moveTo>
                  <a:lnTo>
                    <a:pt x="124460" y="0"/>
                  </a:lnTo>
                  <a:cubicBezTo>
                    <a:pt x="55880" y="0"/>
                    <a:pt x="0" y="55880"/>
                    <a:pt x="0" y="124460"/>
                  </a:cubicBezTo>
                  <a:lnTo>
                    <a:pt x="0" y="3717861"/>
                  </a:lnTo>
                  <a:cubicBezTo>
                    <a:pt x="0" y="3786441"/>
                    <a:pt x="55880" y="3842321"/>
                    <a:pt x="124460" y="3842321"/>
                  </a:cubicBezTo>
                  <a:lnTo>
                    <a:pt x="10068226" y="3842321"/>
                  </a:lnTo>
                  <a:cubicBezTo>
                    <a:pt x="10136806" y="3842321"/>
                    <a:pt x="10192686" y="3786441"/>
                    <a:pt x="10192686" y="3717861"/>
                  </a:cubicBezTo>
                  <a:lnTo>
                    <a:pt x="10192686" y="124460"/>
                  </a:lnTo>
                  <a:cubicBezTo>
                    <a:pt x="10192686" y="55880"/>
                    <a:pt x="10136806" y="0"/>
                    <a:pt x="10068226" y="0"/>
                  </a:cubicBezTo>
                  <a:close/>
                </a:path>
              </a:pathLst>
            </a:custGeom>
            <a:solidFill>
              <a:srgbClr val="000000"/>
            </a:solidFill>
          </p:spPr>
        </p:sp>
      </p:grpSp>
      <p:sp>
        <p:nvSpPr>
          <p:cNvPr id="5" name="AutoShape 5"/>
          <p:cNvSpPr/>
          <p:nvPr/>
        </p:nvSpPr>
        <p:spPr>
          <a:xfrm rot="4300">
            <a:off x="819170" y="7671029"/>
            <a:ext cx="7176550" cy="0"/>
          </a:xfrm>
          <a:prstGeom prst="line">
            <a:avLst/>
          </a:prstGeom>
          <a:ln w="19050" cap="flat">
            <a:solidFill>
              <a:srgbClr val="000000"/>
            </a:solidFill>
            <a:prstDash val="solid"/>
            <a:headEnd type="none" w="sm" len="sm"/>
            <a:tailEnd type="none" w="sm" len="sm"/>
          </a:ln>
        </p:spPr>
      </p:sp>
      <p:pic>
        <p:nvPicPr>
          <p:cNvPr id="6" name="Picture 6"/>
          <p:cNvPicPr>
            <a:picLocks noChangeAspect="1"/>
          </p:cNvPicPr>
          <p:nvPr/>
        </p:nvPicPr>
        <p:blipFill>
          <a:blip r:embed="rId2"/>
          <a:srcRect/>
          <a:stretch>
            <a:fillRect/>
          </a:stretch>
        </p:blipFill>
        <p:spPr>
          <a:xfrm>
            <a:off x="9300964" y="1659151"/>
            <a:ext cx="8196643" cy="7448630"/>
          </a:xfrm>
          <a:prstGeom prst="rect">
            <a:avLst/>
          </a:prstGeom>
        </p:spPr>
      </p:pic>
      <p:sp>
        <p:nvSpPr>
          <p:cNvPr id="7" name="TextBox 7"/>
          <p:cNvSpPr txBox="1"/>
          <p:nvPr/>
        </p:nvSpPr>
        <p:spPr>
          <a:xfrm>
            <a:off x="819173" y="5437112"/>
            <a:ext cx="3283694" cy="1280461"/>
          </a:xfrm>
          <a:prstGeom prst="rect">
            <a:avLst/>
          </a:prstGeom>
        </p:spPr>
        <p:txBody>
          <a:bodyPr lIns="0" tIns="0" rIns="0" bIns="0" rtlCol="0" anchor="t">
            <a:spAutoFit/>
          </a:bodyPr>
          <a:lstStyle/>
          <a:p>
            <a:pPr>
              <a:lnSpc>
                <a:spcPts val="9425"/>
              </a:lnSpc>
            </a:pPr>
            <a:r>
              <a:rPr lang="en-US" sz="9425">
                <a:solidFill>
                  <a:srgbClr val="105652"/>
                </a:solidFill>
                <a:latin typeface="Bebas Neue Bold"/>
              </a:rPr>
              <a:t>430,000</a:t>
            </a:r>
          </a:p>
        </p:txBody>
      </p:sp>
      <p:sp>
        <p:nvSpPr>
          <p:cNvPr id="8" name="TextBox 8"/>
          <p:cNvSpPr txBox="1"/>
          <p:nvPr/>
        </p:nvSpPr>
        <p:spPr>
          <a:xfrm>
            <a:off x="819173" y="8287266"/>
            <a:ext cx="3283694" cy="1280461"/>
          </a:xfrm>
          <a:prstGeom prst="rect">
            <a:avLst/>
          </a:prstGeom>
        </p:spPr>
        <p:txBody>
          <a:bodyPr lIns="0" tIns="0" rIns="0" bIns="0" rtlCol="0" anchor="t">
            <a:spAutoFit/>
          </a:bodyPr>
          <a:lstStyle/>
          <a:p>
            <a:pPr>
              <a:lnSpc>
                <a:spcPts val="9425"/>
              </a:lnSpc>
            </a:pPr>
            <a:r>
              <a:rPr lang="en-US" sz="9425">
                <a:solidFill>
                  <a:srgbClr val="105652"/>
                </a:solidFill>
                <a:latin typeface="Bebas Neue Bold"/>
              </a:rPr>
              <a:t>£32,000</a:t>
            </a:r>
          </a:p>
        </p:txBody>
      </p:sp>
      <p:sp>
        <p:nvSpPr>
          <p:cNvPr id="9" name="TextBox 9"/>
          <p:cNvSpPr txBox="1"/>
          <p:nvPr/>
        </p:nvSpPr>
        <p:spPr>
          <a:xfrm>
            <a:off x="4870764" y="5437112"/>
            <a:ext cx="3283694" cy="1277746"/>
          </a:xfrm>
          <a:prstGeom prst="rect">
            <a:avLst/>
          </a:prstGeom>
        </p:spPr>
        <p:txBody>
          <a:bodyPr lIns="0" tIns="0" rIns="0" bIns="0" rtlCol="0" anchor="t">
            <a:spAutoFit/>
          </a:bodyPr>
          <a:lstStyle/>
          <a:p>
            <a:pPr>
              <a:lnSpc>
                <a:spcPts val="9429"/>
              </a:lnSpc>
            </a:pPr>
            <a:r>
              <a:rPr lang="en-US" sz="9429">
                <a:solidFill>
                  <a:srgbClr val="105652"/>
                </a:solidFill>
                <a:latin typeface="Bebas Neue Bold"/>
              </a:rPr>
              <a:t>44%</a:t>
            </a:r>
          </a:p>
        </p:txBody>
      </p:sp>
      <p:sp>
        <p:nvSpPr>
          <p:cNvPr id="10" name="TextBox 10"/>
          <p:cNvSpPr txBox="1"/>
          <p:nvPr/>
        </p:nvSpPr>
        <p:spPr>
          <a:xfrm>
            <a:off x="4870764" y="8287266"/>
            <a:ext cx="3283694" cy="1280461"/>
          </a:xfrm>
          <a:prstGeom prst="rect">
            <a:avLst/>
          </a:prstGeom>
        </p:spPr>
        <p:txBody>
          <a:bodyPr lIns="0" tIns="0" rIns="0" bIns="0" rtlCol="0" anchor="t">
            <a:spAutoFit/>
          </a:bodyPr>
          <a:lstStyle/>
          <a:p>
            <a:pPr>
              <a:lnSpc>
                <a:spcPts val="9425"/>
              </a:lnSpc>
            </a:pPr>
            <a:r>
              <a:rPr lang="en-US" sz="9425">
                <a:solidFill>
                  <a:srgbClr val="105652"/>
                </a:solidFill>
                <a:latin typeface="Bebas Neue Bold"/>
              </a:rPr>
              <a:t>36,000</a:t>
            </a:r>
          </a:p>
        </p:txBody>
      </p:sp>
      <p:sp>
        <p:nvSpPr>
          <p:cNvPr id="11" name="TextBox 11"/>
          <p:cNvSpPr txBox="1"/>
          <p:nvPr/>
        </p:nvSpPr>
        <p:spPr>
          <a:xfrm>
            <a:off x="819173" y="6723268"/>
            <a:ext cx="2543370" cy="457242"/>
          </a:xfrm>
          <a:prstGeom prst="rect">
            <a:avLst/>
          </a:prstGeom>
        </p:spPr>
        <p:txBody>
          <a:bodyPr lIns="0" tIns="0" rIns="0" bIns="0" rtlCol="0" anchor="t">
            <a:spAutoFit/>
          </a:bodyPr>
          <a:lstStyle/>
          <a:p>
            <a:pPr>
              <a:lnSpc>
                <a:spcPts val="3619"/>
              </a:lnSpc>
            </a:pPr>
            <a:r>
              <a:rPr lang="en-US" sz="2262">
                <a:solidFill>
                  <a:srgbClr val="000000"/>
                </a:solidFill>
                <a:latin typeface="Poppins"/>
              </a:rPr>
              <a:t>Number of jobs</a:t>
            </a:r>
          </a:p>
        </p:txBody>
      </p:sp>
      <p:sp>
        <p:nvSpPr>
          <p:cNvPr id="12" name="TextBox 12"/>
          <p:cNvSpPr txBox="1"/>
          <p:nvPr/>
        </p:nvSpPr>
        <p:spPr>
          <a:xfrm>
            <a:off x="819173" y="9573423"/>
            <a:ext cx="2323833" cy="457242"/>
          </a:xfrm>
          <a:prstGeom prst="rect">
            <a:avLst/>
          </a:prstGeom>
        </p:spPr>
        <p:txBody>
          <a:bodyPr lIns="0" tIns="0" rIns="0" bIns="0" rtlCol="0" anchor="t">
            <a:spAutoFit/>
          </a:bodyPr>
          <a:lstStyle/>
          <a:p>
            <a:pPr>
              <a:lnSpc>
                <a:spcPts val="3619"/>
              </a:lnSpc>
            </a:pPr>
            <a:r>
              <a:rPr lang="en-US" sz="2262">
                <a:solidFill>
                  <a:srgbClr val="000000"/>
                </a:solidFill>
                <a:latin typeface="Poppins"/>
              </a:rPr>
              <a:t>Median salary</a:t>
            </a:r>
          </a:p>
        </p:txBody>
      </p:sp>
      <p:sp>
        <p:nvSpPr>
          <p:cNvPr id="13" name="TextBox 13"/>
          <p:cNvSpPr txBox="1"/>
          <p:nvPr/>
        </p:nvSpPr>
        <p:spPr>
          <a:xfrm>
            <a:off x="4870752" y="6321073"/>
            <a:ext cx="3124965" cy="1372948"/>
          </a:xfrm>
          <a:prstGeom prst="rect">
            <a:avLst/>
          </a:prstGeom>
        </p:spPr>
        <p:txBody>
          <a:bodyPr lIns="0" tIns="0" rIns="0" bIns="0" rtlCol="0" anchor="t">
            <a:spAutoFit/>
          </a:bodyPr>
          <a:lstStyle/>
          <a:p>
            <a:pPr>
              <a:lnSpc>
                <a:spcPts val="3619"/>
              </a:lnSpc>
            </a:pPr>
            <a:r>
              <a:rPr lang="en-US" sz="2262">
                <a:solidFill>
                  <a:srgbClr val="000000"/>
                </a:solidFill>
                <a:latin typeface="Poppins"/>
              </a:rPr>
              <a:t>Of people have a university level qualification</a:t>
            </a:r>
          </a:p>
        </p:txBody>
      </p:sp>
      <p:sp>
        <p:nvSpPr>
          <p:cNvPr id="14" name="TextBox 14"/>
          <p:cNvSpPr txBox="1"/>
          <p:nvPr/>
        </p:nvSpPr>
        <p:spPr>
          <a:xfrm>
            <a:off x="4870764" y="9573423"/>
            <a:ext cx="3124953" cy="457242"/>
          </a:xfrm>
          <a:prstGeom prst="rect">
            <a:avLst/>
          </a:prstGeom>
        </p:spPr>
        <p:txBody>
          <a:bodyPr lIns="0" tIns="0" rIns="0" bIns="0" rtlCol="0" anchor="t">
            <a:spAutoFit/>
          </a:bodyPr>
          <a:lstStyle/>
          <a:p>
            <a:pPr>
              <a:lnSpc>
                <a:spcPts val="3619"/>
              </a:lnSpc>
            </a:pPr>
            <a:r>
              <a:rPr lang="en-US" sz="2262">
                <a:solidFill>
                  <a:srgbClr val="000000"/>
                </a:solidFill>
                <a:latin typeface="Poppins"/>
              </a:rPr>
              <a:t>Businesses</a:t>
            </a:r>
          </a:p>
        </p:txBody>
      </p:sp>
      <p:sp>
        <p:nvSpPr>
          <p:cNvPr id="15" name="TextBox 15"/>
          <p:cNvSpPr txBox="1"/>
          <p:nvPr/>
        </p:nvSpPr>
        <p:spPr>
          <a:xfrm>
            <a:off x="1320620" y="2130447"/>
            <a:ext cx="7100288" cy="2665729"/>
          </a:xfrm>
          <a:prstGeom prst="rect">
            <a:avLst/>
          </a:prstGeom>
        </p:spPr>
        <p:txBody>
          <a:bodyPr lIns="0" tIns="0" rIns="0" bIns="0" rtlCol="0" anchor="t">
            <a:spAutoFit/>
          </a:bodyPr>
          <a:lstStyle/>
          <a:p>
            <a:pPr algn="ctr">
              <a:lnSpc>
                <a:spcPts val="3040"/>
              </a:lnSpc>
            </a:pPr>
            <a:r>
              <a:rPr lang="en-US" sz="1900">
                <a:solidFill>
                  <a:srgbClr val="000000"/>
                </a:solidFill>
                <a:latin typeface="Poppins"/>
              </a:rPr>
              <a:t>Cambridgeshire &amp; Peterborough has a huge array of jobs and opportunities on offer. As well as a host of different roles in key sectors including Health, Education and Retail, we also have major opportunities in sectors vital to growing our local economy. These are specialisms within broader sectors, and are: Life Sciences, Digital, Advanced Manufacturing and Agri-Tech.</a:t>
            </a:r>
          </a:p>
        </p:txBody>
      </p:sp>
      <p:sp>
        <p:nvSpPr>
          <p:cNvPr id="16" name="TextBox 16"/>
          <p:cNvSpPr txBox="1"/>
          <p:nvPr/>
        </p:nvSpPr>
        <p:spPr>
          <a:xfrm>
            <a:off x="1028700" y="627535"/>
            <a:ext cx="8717882" cy="1236345"/>
          </a:xfrm>
          <a:prstGeom prst="rect">
            <a:avLst/>
          </a:prstGeom>
        </p:spPr>
        <p:txBody>
          <a:bodyPr lIns="0" tIns="0" rIns="0" bIns="0" rtlCol="0" anchor="t">
            <a:spAutoFit/>
          </a:bodyPr>
          <a:lstStyle/>
          <a:p>
            <a:pPr>
              <a:lnSpc>
                <a:spcPts val="10080"/>
              </a:lnSpc>
            </a:pPr>
            <a:r>
              <a:rPr lang="en-US" sz="7200">
                <a:solidFill>
                  <a:srgbClr val="000000"/>
                </a:solidFill>
                <a:latin typeface="Bebas Neue Bold"/>
              </a:rPr>
              <a:t>Work &amp; skills today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8B448"/>
        </a:solidFill>
        <a:effectLst/>
      </p:bgPr>
    </p:bg>
    <p:spTree>
      <p:nvGrpSpPr>
        <p:cNvPr id="1" name=""/>
        <p:cNvGrpSpPr/>
        <p:nvPr/>
      </p:nvGrpSpPr>
      <p:grpSpPr>
        <a:xfrm>
          <a:off x="0" y="0"/>
          <a:ext cx="0" cy="0"/>
          <a:chOff x="0" y="0"/>
          <a:chExt cx="0" cy="0"/>
        </a:xfrm>
      </p:grpSpPr>
      <p:sp>
        <p:nvSpPr>
          <p:cNvPr id="2" name="TextBox 2"/>
          <p:cNvSpPr txBox="1"/>
          <p:nvPr/>
        </p:nvSpPr>
        <p:spPr>
          <a:xfrm>
            <a:off x="1028700" y="4480277"/>
            <a:ext cx="12215008" cy="5335905"/>
          </a:xfrm>
          <a:prstGeom prst="rect">
            <a:avLst/>
          </a:prstGeom>
        </p:spPr>
        <p:txBody>
          <a:bodyPr lIns="0" tIns="0" rIns="0" bIns="0" rtlCol="0" anchor="t">
            <a:spAutoFit/>
          </a:bodyPr>
          <a:lstStyle/>
          <a:p>
            <a:pPr marL="518162" marR="0" lvl="1" indent="-259081" algn="l" defTabSz="914400" rtl="0" eaLnBrk="1" fontAlgn="auto" latinLnBrk="0" hangingPunct="1">
              <a:lnSpc>
                <a:spcPts val="3840"/>
              </a:lnSpc>
              <a:spcBef>
                <a:spcPts val="0"/>
              </a:spcBef>
              <a:spcAft>
                <a:spcPts val="0"/>
              </a:spcAft>
              <a:buClrTx/>
              <a:buSzTx/>
              <a:buFont typeface="Arial"/>
              <a:buChar char="•"/>
              <a:tabLst/>
              <a:defRPr/>
            </a:pPr>
            <a:r>
              <a:rPr kumimoji="0" lang="en-US" sz="2400" b="0" i="0" u="none" strike="noStrike" kern="1200" cap="none" spc="0" normalizeH="0" baseline="0" noProof="0">
                <a:ln>
                  <a:noFill/>
                </a:ln>
                <a:solidFill>
                  <a:srgbClr val="FFFFFF"/>
                </a:solidFill>
                <a:effectLst/>
                <a:uLnTx/>
                <a:uFillTx/>
                <a:latin typeface="Poppins"/>
                <a:ea typeface="+mn-ea"/>
                <a:cs typeface="+mn-cs"/>
              </a:rPr>
              <a:t>Cambridgeshire County Council is responsible for public services across </a:t>
            </a:r>
            <a:r>
              <a:rPr kumimoji="0" lang="en-US" sz="2400" b="0" i="0" u="none" strike="noStrike" kern="1200" cap="none" spc="0" normalizeH="0" baseline="0" noProof="0">
                <a:ln>
                  <a:noFill/>
                </a:ln>
                <a:solidFill>
                  <a:srgbClr val="FFFFFF"/>
                </a:solidFill>
                <a:effectLst/>
                <a:uLnTx/>
                <a:uFillTx/>
                <a:latin typeface="Poppins Bold"/>
                <a:ea typeface="+mn-ea"/>
                <a:cs typeface="+mn-cs"/>
              </a:rPr>
              <a:t>Cambridgeshire</a:t>
            </a:r>
            <a:r>
              <a:rPr kumimoji="0" lang="en-US" sz="2400" b="0" i="0" u="none" strike="noStrike" kern="1200" cap="none" spc="0" normalizeH="0" baseline="0" noProof="0">
                <a:ln>
                  <a:noFill/>
                </a:ln>
                <a:solidFill>
                  <a:srgbClr val="FFFFFF"/>
                </a:solidFill>
                <a:effectLst/>
                <a:uLnTx/>
                <a:uFillTx/>
                <a:latin typeface="Poppins"/>
                <a:ea typeface="+mn-ea"/>
                <a:cs typeface="+mn-cs"/>
              </a:rPr>
              <a:t>, and its vision is to make Cambridgeshire a great place to call home.</a:t>
            </a:r>
          </a:p>
          <a:p>
            <a:pPr marL="0" marR="0" lvl="0" indent="0" algn="l" defTabSz="914400" rtl="0" eaLnBrk="1" fontAlgn="auto" latinLnBrk="0" hangingPunct="1">
              <a:lnSpc>
                <a:spcPts val="384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Poppins"/>
              <a:ea typeface="+mn-ea"/>
              <a:cs typeface="+mn-cs"/>
            </a:endParaRPr>
          </a:p>
          <a:p>
            <a:pPr marL="518162" marR="0" lvl="1" indent="-259081" algn="l" defTabSz="914400" rtl="0" eaLnBrk="1" fontAlgn="auto" latinLnBrk="0" hangingPunct="1">
              <a:lnSpc>
                <a:spcPts val="3840"/>
              </a:lnSpc>
              <a:spcBef>
                <a:spcPts val="0"/>
              </a:spcBef>
              <a:spcAft>
                <a:spcPts val="0"/>
              </a:spcAft>
              <a:buClrTx/>
              <a:buSzTx/>
              <a:buFont typeface="Arial"/>
              <a:buChar char="•"/>
              <a:tabLst/>
              <a:defRPr/>
            </a:pPr>
            <a:r>
              <a:rPr kumimoji="0" lang="en-US" sz="2400" b="0" i="0" u="none" strike="noStrike" kern="1200" cap="none" spc="0" normalizeH="0" baseline="0" noProof="0">
                <a:ln>
                  <a:noFill/>
                </a:ln>
                <a:solidFill>
                  <a:srgbClr val="FFFFFF"/>
                </a:solidFill>
                <a:effectLst/>
                <a:uLnTx/>
                <a:uFillTx/>
                <a:latin typeface="Poppins"/>
                <a:ea typeface="+mn-ea"/>
                <a:cs typeface="+mn-cs"/>
              </a:rPr>
              <a:t>There are a wide range of career opportunities at the County Council, working within areas including Education, Transport and Social Care, but also within functions including IT and Human Resources.</a:t>
            </a:r>
          </a:p>
          <a:p>
            <a:pPr marL="0" marR="0" lvl="0" indent="0" algn="l" defTabSz="914400" rtl="0" eaLnBrk="1" fontAlgn="auto" latinLnBrk="0" hangingPunct="1">
              <a:lnSpc>
                <a:spcPts val="384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Poppins"/>
              <a:ea typeface="+mn-ea"/>
              <a:cs typeface="+mn-cs"/>
            </a:endParaRPr>
          </a:p>
          <a:p>
            <a:pPr marL="518162" marR="0" lvl="1" indent="-259081" algn="l" defTabSz="914400" rtl="0" eaLnBrk="1" fontAlgn="auto" latinLnBrk="0" hangingPunct="1">
              <a:lnSpc>
                <a:spcPts val="3840"/>
              </a:lnSpc>
              <a:spcBef>
                <a:spcPts val="0"/>
              </a:spcBef>
              <a:spcAft>
                <a:spcPts val="0"/>
              </a:spcAft>
              <a:buClrTx/>
              <a:buSzTx/>
              <a:buFont typeface="Arial"/>
              <a:buChar char="•"/>
              <a:tabLst/>
              <a:defRPr/>
            </a:pPr>
            <a:r>
              <a:rPr kumimoji="0" lang="en-US" sz="2400" b="0" i="0" u="none" strike="noStrike" kern="1200" cap="none" spc="0" normalizeH="0" baseline="0" noProof="0">
                <a:ln>
                  <a:noFill/>
                </a:ln>
                <a:solidFill>
                  <a:srgbClr val="FFFFFF"/>
                </a:solidFill>
                <a:effectLst/>
                <a:uLnTx/>
                <a:uFillTx/>
                <a:latin typeface="Poppins"/>
                <a:ea typeface="+mn-ea"/>
                <a:cs typeface="+mn-cs"/>
              </a:rPr>
              <a:t>The required skills and qualifications vary depending on the job. Some jobs, such as within social care, will require specific qualifications, but the County Council also recruits at school leaver level and provides on the job training.</a:t>
            </a:r>
          </a:p>
        </p:txBody>
      </p:sp>
      <p:pic>
        <p:nvPicPr>
          <p:cNvPr id="3" name="Picture 3"/>
          <p:cNvPicPr>
            <a:picLocks noChangeAspect="1"/>
          </p:cNvPicPr>
          <p:nvPr/>
        </p:nvPicPr>
        <p:blipFill>
          <a:blip r:embed="rId2"/>
          <a:srcRect/>
          <a:stretch>
            <a:fillRect/>
          </a:stretch>
        </p:blipFill>
        <p:spPr>
          <a:xfrm>
            <a:off x="14603035" y="649303"/>
            <a:ext cx="2543663" cy="2532793"/>
          </a:xfrm>
          <a:prstGeom prst="rect">
            <a:avLst/>
          </a:prstGeom>
        </p:spPr>
      </p:pic>
      <p:pic>
        <p:nvPicPr>
          <p:cNvPr id="4" name="Picture 4"/>
          <p:cNvPicPr>
            <a:picLocks noChangeAspect="1"/>
          </p:cNvPicPr>
          <p:nvPr/>
        </p:nvPicPr>
        <p:blipFill>
          <a:blip r:embed="rId3"/>
          <a:srcRect/>
          <a:stretch>
            <a:fillRect/>
          </a:stretch>
        </p:blipFill>
        <p:spPr>
          <a:xfrm>
            <a:off x="13849910" y="5821659"/>
            <a:ext cx="4049913" cy="2767441"/>
          </a:xfrm>
          <a:prstGeom prst="rect">
            <a:avLst/>
          </a:prstGeom>
        </p:spPr>
      </p:pic>
      <p:sp>
        <p:nvSpPr>
          <p:cNvPr id="5" name="TextBox 5"/>
          <p:cNvSpPr txBox="1"/>
          <p:nvPr/>
        </p:nvSpPr>
        <p:spPr>
          <a:xfrm>
            <a:off x="1028700" y="2683631"/>
            <a:ext cx="12821210" cy="1209675"/>
          </a:xfrm>
          <a:prstGeom prst="rect">
            <a:avLst/>
          </a:prstGeom>
        </p:spPr>
        <p:txBody>
          <a:bodyPr lIns="0" tIns="0" rIns="0" bIns="0" rtlCol="0" anchor="t">
            <a:spAutoFit/>
          </a:bodyPr>
          <a:lstStyle/>
          <a:p>
            <a:pPr marL="0" marR="0" lvl="0" indent="0" algn="l" defTabSz="914400" rtl="0" eaLnBrk="1" fontAlgn="auto" latinLnBrk="0" hangingPunct="1">
              <a:lnSpc>
                <a:spcPts val="9000"/>
              </a:lnSpc>
              <a:spcBef>
                <a:spcPts val="0"/>
              </a:spcBef>
              <a:spcAft>
                <a:spcPts val="0"/>
              </a:spcAft>
              <a:buClrTx/>
              <a:buSzTx/>
              <a:buFontTx/>
              <a:buNone/>
              <a:tabLst/>
              <a:defRPr/>
            </a:pPr>
            <a:r>
              <a:rPr kumimoji="0" lang="en-US" sz="9000" b="0" i="0" u="none" strike="noStrike" kern="1200" cap="none" spc="0" normalizeH="0" baseline="0" noProof="0">
                <a:ln>
                  <a:noFill/>
                </a:ln>
                <a:solidFill>
                  <a:srgbClr val="FFFFFF"/>
                </a:solidFill>
                <a:effectLst/>
                <a:uLnTx/>
                <a:uFillTx/>
                <a:latin typeface="Bebas Neue Bold"/>
                <a:ea typeface="+mn-ea"/>
                <a:cs typeface="+mn-cs"/>
              </a:rPr>
              <a:t>CAMBRIDGESHIRE COUNTY COUNCIL</a:t>
            </a:r>
          </a:p>
        </p:txBody>
      </p:sp>
      <p:sp>
        <p:nvSpPr>
          <p:cNvPr id="6" name="TextBox 6"/>
          <p:cNvSpPr txBox="1"/>
          <p:nvPr/>
        </p:nvSpPr>
        <p:spPr>
          <a:xfrm>
            <a:off x="1028700" y="1571625"/>
            <a:ext cx="4537872" cy="1208877"/>
          </a:xfrm>
          <a:prstGeom prst="rect">
            <a:avLst/>
          </a:prstGeom>
        </p:spPr>
        <p:txBody>
          <a:bodyPr lIns="0" tIns="0" rIns="0" bIns="0" rtlCol="0" anchor="t">
            <a:spAutoFit/>
          </a:bodyPr>
          <a:lstStyle/>
          <a:p>
            <a:pPr marL="0" marR="0" lvl="0" indent="0" algn="l" defTabSz="914400" rtl="0" eaLnBrk="1" fontAlgn="auto" latinLnBrk="0" hangingPunct="1">
              <a:lnSpc>
                <a:spcPts val="8968"/>
              </a:lnSpc>
              <a:spcBef>
                <a:spcPts val="0"/>
              </a:spcBef>
              <a:spcAft>
                <a:spcPts val="0"/>
              </a:spcAft>
              <a:buClrTx/>
              <a:buSzTx/>
              <a:buFontTx/>
              <a:buNone/>
              <a:tabLst/>
              <a:defRPr/>
            </a:pPr>
            <a:r>
              <a:rPr kumimoji="0" lang="en-US" sz="8968" b="0" i="0" u="none" strike="noStrike" kern="1200" cap="none" spc="0" normalizeH="0" baseline="0" noProof="0">
                <a:ln>
                  <a:noFill/>
                </a:ln>
                <a:solidFill>
                  <a:srgbClr val="7D0D4D"/>
                </a:solidFill>
                <a:effectLst/>
                <a:uLnTx/>
                <a:uFillTx/>
                <a:latin typeface="Bebas Neue Bold"/>
                <a:ea typeface="+mn-ea"/>
                <a:cs typeface="+mn-cs"/>
              </a:rPr>
              <a:t>working at</a:t>
            </a:r>
          </a:p>
        </p:txBody>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89284" y="213970"/>
            <a:ext cx="5601271" cy="814730"/>
          </a:xfrm>
          <a:prstGeom prst="rect">
            <a:avLst/>
          </a:prstGeom>
        </p:spPr>
      </p:pic>
      <p:sp>
        <p:nvSpPr>
          <p:cNvPr id="8" name="TextBox 8"/>
          <p:cNvSpPr txBox="1"/>
          <p:nvPr/>
        </p:nvSpPr>
        <p:spPr>
          <a:xfrm>
            <a:off x="1267181" y="373380"/>
            <a:ext cx="4645478" cy="655320"/>
          </a:xfrm>
          <a:prstGeom prst="rect">
            <a:avLst/>
          </a:prstGeom>
        </p:spPr>
        <p:txBody>
          <a:bodyPr lIns="0" tIns="0" rIns="0" bIns="0" rtlCol="0" anchor="t">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800" b="0" i="0" u="none" strike="noStrike" kern="1200" cap="none" spc="0" normalizeH="0" baseline="0" noProof="0">
                <a:ln>
                  <a:noFill/>
                </a:ln>
                <a:solidFill>
                  <a:srgbClr val="D8B448"/>
                </a:solidFill>
                <a:effectLst/>
                <a:uLnTx/>
                <a:uFillTx/>
                <a:latin typeface="Bebas Neue Bold"/>
                <a:ea typeface="+mn-ea"/>
                <a:cs typeface="+mn-cs"/>
              </a:rPr>
              <a:t>EMPLOYER PROFILE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11032724" y="-60240"/>
            <a:ext cx="3621436" cy="3621436"/>
            <a:chOff x="0" y="0"/>
            <a:chExt cx="6238240" cy="6238240"/>
          </a:xfrm>
        </p:grpSpPr>
        <p:sp>
          <p:nvSpPr>
            <p:cNvPr id="3" name="Freeform 3"/>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7D0D4D"/>
            </a:solidFill>
          </p:spPr>
        </p:sp>
      </p:grpSp>
      <p:grpSp>
        <p:nvGrpSpPr>
          <p:cNvPr id="4" name="Group 4"/>
          <p:cNvGrpSpPr/>
          <p:nvPr/>
        </p:nvGrpSpPr>
        <p:grpSpPr>
          <a:xfrm>
            <a:off x="14666564" y="-60240"/>
            <a:ext cx="3621436" cy="3621436"/>
            <a:chOff x="0" y="0"/>
            <a:chExt cx="6238240" cy="6238240"/>
          </a:xfrm>
        </p:grpSpPr>
        <p:sp>
          <p:nvSpPr>
            <p:cNvPr id="5" name="Freeform 5"/>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7D0D4D"/>
            </a:solidFill>
          </p:spPr>
        </p:sp>
      </p:grpSp>
      <p:grpSp>
        <p:nvGrpSpPr>
          <p:cNvPr id="9" name="Group 9"/>
          <p:cNvGrpSpPr/>
          <p:nvPr/>
        </p:nvGrpSpPr>
        <p:grpSpPr>
          <a:xfrm>
            <a:off x="688888" y="1341150"/>
            <a:ext cx="9040143" cy="1382421"/>
            <a:chOff x="0" y="0"/>
            <a:chExt cx="2380943" cy="364094"/>
          </a:xfrm>
        </p:grpSpPr>
        <p:sp>
          <p:nvSpPr>
            <p:cNvPr id="10" name="Freeform 10"/>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7D0D4D"/>
            </a:solidFill>
          </p:spPr>
        </p:sp>
        <p:sp>
          <p:nvSpPr>
            <p:cNvPr id="11" name="TextBox 11"/>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grpSp>
        <p:nvGrpSpPr>
          <p:cNvPr id="12" name="Group 12"/>
          <p:cNvGrpSpPr/>
          <p:nvPr/>
        </p:nvGrpSpPr>
        <p:grpSpPr>
          <a:xfrm>
            <a:off x="836822" y="4477315"/>
            <a:ext cx="5441381" cy="3005105"/>
            <a:chOff x="0" y="0"/>
            <a:chExt cx="6586034" cy="3637261"/>
          </a:xfrm>
        </p:grpSpPr>
        <p:sp>
          <p:nvSpPr>
            <p:cNvPr id="13" name="Freeform 13"/>
            <p:cNvSpPr/>
            <p:nvPr/>
          </p:nvSpPr>
          <p:spPr>
            <a:xfrm>
              <a:off x="0" y="0"/>
              <a:ext cx="6586034" cy="3637261"/>
            </a:xfrm>
            <a:custGeom>
              <a:avLst/>
              <a:gdLst/>
              <a:ahLst/>
              <a:cxnLst/>
              <a:rect l="l" t="t" r="r" b="b"/>
              <a:pathLst>
                <a:path w="6586034" h="3637261">
                  <a:moveTo>
                    <a:pt x="6586034" y="279400"/>
                  </a:moveTo>
                  <a:lnTo>
                    <a:pt x="6586034" y="0"/>
                  </a:lnTo>
                  <a:lnTo>
                    <a:pt x="0" y="0"/>
                  </a:lnTo>
                  <a:lnTo>
                    <a:pt x="0" y="3637261"/>
                  </a:lnTo>
                  <a:lnTo>
                    <a:pt x="6586034" y="3637261"/>
                  </a:lnTo>
                  <a:lnTo>
                    <a:pt x="6586034" y="279400"/>
                  </a:lnTo>
                  <a:close/>
                  <a:moveTo>
                    <a:pt x="6507293" y="279400"/>
                  </a:moveTo>
                  <a:lnTo>
                    <a:pt x="6507293" y="3558521"/>
                  </a:lnTo>
                  <a:lnTo>
                    <a:pt x="78740" y="3558521"/>
                  </a:lnTo>
                  <a:lnTo>
                    <a:pt x="78740" y="78740"/>
                  </a:lnTo>
                  <a:lnTo>
                    <a:pt x="6507293" y="78740"/>
                  </a:lnTo>
                  <a:lnTo>
                    <a:pt x="6507293" y="279400"/>
                  </a:lnTo>
                  <a:close/>
                </a:path>
              </a:pathLst>
            </a:custGeom>
            <a:solidFill>
              <a:srgbClr val="7D0D4D"/>
            </a:solidFill>
          </p:spPr>
        </p:sp>
      </p:grpSp>
      <p:grpSp>
        <p:nvGrpSpPr>
          <p:cNvPr id="14" name="Group 14"/>
          <p:cNvGrpSpPr/>
          <p:nvPr/>
        </p:nvGrpSpPr>
        <p:grpSpPr>
          <a:xfrm>
            <a:off x="6521820" y="4477315"/>
            <a:ext cx="5767182" cy="3005105"/>
            <a:chOff x="0" y="0"/>
            <a:chExt cx="6980370" cy="3637261"/>
          </a:xfrm>
        </p:grpSpPr>
        <p:sp>
          <p:nvSpPr>
            <p:cNvPr id="15" name="Freeform 15"/>
            <p:cNvSpPr/>
            <p:nvPr/>
          </p:nvSpPr>
          <p:spPr>
            <a:xfrm>
              <a:off x="0" y="0"/>
              <a:ext cx="6980370" cy="3637261"/>
            </a:xfrm>
            <a:custGeom>
              <a:avLst/>
              <a:gdLst/>
              <a:ahLst/>
              <a:cxnLst/>
              <a:rect l="l" t="t" r="r" b="b"/>
              <a:pathLst>
                <a:path w="6980370" h="3637261">
                  <a:moveTo>
                    <a:pt x="6980370" y="279400"/>
                  </a:moveTo>
                  <a:lnTo>
                    <a:pt x="6980370" y="0"/>
                  </a:lnTo>
                  <a:lnTo>
                    <a:pt x="0" y="0"/>
                  </a:lnTo>
                  <a:lnTo>
                    <a:pt x="0" y="3637261"/>
                  </a:lnTo>
                  <a:lnTo>
                    <a:pt x="6980370" y="3637261"/>
                  </a:lnTo>
                  <a:lnTo>
                    <a:pt x="6980370" y="279400"/>
                  </a:lnTo>
                  <a:close/>
                  <a:moveTo>
                    <a:pt x="6901630" y="279400"/>
                  </a:moveTo>
                  <a:lnTo>
                    <a:pt x="6901630" y="3558521"/>
                  </a:lnTo>
                  <a:lnTo>
                    <a:pt x="78740" y="3558521"/>
                  </a:lnTo>
                  <a:lnTo>
                    <a:pt x="78740" y="78740"/>
                  </a:lnTo>
                  <a:lnTo>
                    <a:pt x="6901630" y="78740"/>
                  </a:lnTo>
                  <a:lnTo>
                    <a:pt x="6901630" y="279400"/>
                  </a:lnTo>
                  <a:close/>
                </a:path>
              </a:pathLst>
            </a:custGeom>
            <a:solidFill>
              <a:srgbClr val="7D0D4D"/>
            </a:solidFill>
          </p:spPr>
        </p:sp>
      </p:grpSp>
      <p:grpSp>
        <p:nvGrpSpPr>
          <p:cNvPr id="16" name="Group 16"/>
          <p:cNvGrpSpPr/>
          <p:nvPr/>
        </p:nvGrpSpPr>
        <p:grpSpPr>
          <a:xfrm>
            <a:off x="3297636" y="7047587"/>
            <a:ext cx="11616224" cy="2335287"/>
            <a:chOff x="0" y="0"/>
            <a:chExt cx="3059417" cy="615055"/>
          </a:xfrm>
        </p:grpSpPr>
        <p:sp>
          <p:nvSpPr>
            <p:cNvPr id="17" name="Freeform 17"/>
            <p:cNvSpPr/>
            <p:nvPr/>
          </p:nvSpPr>
          <p:spPr>
            <a:xfrm>
              <a:off x="0" y="0"/>
              <a:ext cx="3059417" cy="615055"/>
            </a:xfrm>
            <a:custGeom>
              <a:avLst/>
              <a:gdLst/>
              <a:ahLst/>
              <a:cxnLst/>
              <a:rect l="l" t="t" r="r" b="b"/>
              <a:pathLst>
                <a:path w="3059417" h="615055">
                  <a:moveTo>
                    <a:pt x="3059417" y="307527"/>
                  </a:moveTo>
                  <a:lnTo>
                    <a:pt x="2653017" y="0"/>
                  </a:lnTo>
                  <a:lnTo>
                    <a:pt x="2653017" y="203200"/>
                  </a:lnTo>
                  <a:lnTo>
                    <a:pt x="0" y="203200"/>
                  </a:lnTo>
                  <a:lnTo>
                    <a:pt x="0" y="411855"/>
                  </a:lnTo>
                  <a:lnTo>
                    <a:pt x="2653017" y="411855"/>
                  </a:lnTo>
                  <a:lnTo>
                    <a:pt x="2653017" y="615055"/>
                  </a:lnTo>
                  <a:lnTo>
                    <a:pt x="3059417" y="307527"/>
                  </a:lnTo>
                  <a:close/>
                </a:path>
              </a:pathLst>
            </a:custGeom>
            <a:solidFill>
              <a:srgbClr val="7D0D4D"/>
            </a:solidFill>
          </p:spPr>
        </p:sp>
        <p:sp>
          <p:nvSpPr>
            <p:cNvPr id="18" name="TextBox 18"/>
            <p:cNvSpPr txBox="1"/>
            <p:nvPr/>
          </p:nvSpPr>
          <p:spPr>
            <a:xfrm>
              <a:off x="0" y="88900"/>
              <a:ext cx="711200" cy="520700"/>
            </a:xfrm>
            <a:prstGeom prst="rect">
              <a:avLst/>
            </a:prstGeom>
          </p:spPr>
          <p:txBody>
            <a:bodyPr lIns="50800" tIns="50800" rIns="50800" bIns="50800" rtlCol="0" anchor="ctr"/>
            <a:lstStyle/>
            <a:p>
              <a:pPr algn="ctr">
                <a:lnSpc>
                  <a:spcPts val="3839"/>
                </a:lnSpc>
              </a:pPr>
              <a:endParaRPr/>
            </a:p>
          </p:txBody>
        </p:sp>
      </p:grpSp>
      <p:pic>
        <p:nvPicPr>
          <p:cNvPr id="19" name="Picture 19"/>
          <p:cNvPicPr>
            <a:picLocks noChangeAspect="1"/>
          </p:cNvPicPr>
          <p:nvPr/>
        </p:nvPicPr>
        <p:blipFill>
          <a:blip r:embed="rId2"/>
          <a:srcRect/>
          <a:stretch>
            <a:fillRect/>
          </a:stretch>
        </p:blipFill>
        <p:spPr>
          <a:xfrm>
            <a:off x="4504592" y="7863046"/>
            <a:ext cx="704367" cy="704367"/>
          </a:xfrm>
          <a:prstGeom prst="rect">
            <a:avLst/>
          </a:prstGeom>
        </p:spPr>
      </p:pic>
      <p:pic>
        <p:nvPicPr>
          <p:cNvPr id="20" name="Picture 20"/>
          <p:cNvPicPr>
            <a:picLocks noChangeAspect="1"/>
          </p:cNvPicPr>
          <p:nvPr/>
        </p:nvPicPr>
        <p:blipFill>
          <a:blip r:embed="rId3"/>
          <a:srcRect/>
          <a:stretch>
            <a:fillRect/>
          </a:stretch>
        </p:blipFill>
        <p:spPr>
          <a:xfrm>
            <a:off x="11140249" y="7855255"/>
            <a:ext cx="719951" cy="719951"/>
          </a:xfrm>
          <a:prstGeom prst="rect">
            <a:avLst/>
          </a:prstGeom>
        </p:spPr>
      </p:pic>
      <p:pic>
        <p:nvPicPr>
          <p:cNvPr id="21" name="Picture 21"/>
          <p:cNvPicPr>
            <a:picLocks noChangeAspect="1"/>
          </p:cNvPicPr>
          <p:nvPr/>
        </p:nvPicPr>
        <p:blipFill>
          <a:blip r:embed="rId4"/>
          <a:srcRect/>
          <a:stretch>
            <a:fillRect/>
          </a:stretch>
        </p:blipFill>
        <p:spPr>
          <a:xfrm>
            <a:off x="1375312" y="7534110"/>
            <a:ext cx="1456940" cy="1603219"/>
          </a:xfrm>
          <a:prstGeom prst="rect">
            <a:avLst/>
          </a:prstGeom>
        </p:spPr>
      </p:pic>
      <p:pic>
        <p:nvPicPr>
          <p:cNvPr id="22" name="Picture 22"/>
          <p:cNvPicPr>
            <a:picLocks noChangeAspect="1"/>
          </p:cNvPicPr>
          <p:nvPr/>
        </p:nvPicPr>
        <p:blipFill>
          <a:blip r:embed="rId5"/>
          <a:srcRect/>
          <a:stretch>
            <a:fillRect/>
          </a:stretch>
        </p:blipFill>
        <p:spPr>
          <a:xfrm>
            <a:off x="15238297" y="7430279"/>
            <a:ext cx="1382304" cy="1569902"/>
          </a:xfrm>
          <a:prstGeom prst="rect">
            <a:avLst/>
          </a:prstGeom>
        </p:spPr>
      </p:pic>
      <p:pic>
        <p:nvPicPr>
          <p:cNvPr id="23" name="Picture 23"/>
          <p:cNvPicPr>
            <a:picLocks noChangeAspect="1"/>
          </p:cNvPicPr>
          <p:nvPr/>
        </p:nvPicPr>
        <p:blipFill>
          <a:blip r:embed="rId6"/>
          <a:srcRect/>
          <a:stretch>
            <a:fillRect/>
          </a:stretch>
        </p:blipFill>
        <p:spPr>
          <a:xfrm>
            <a:off x="6782972" y="242697"/>
            <a:ext cx="886763" cy="993678"/>
          </a:xfrm>
          <a:prstGeom prst="rect">
            <a:avLst/>
          </a:prstGeom>
        </p:spPr>
      </p:pic>
      <p:sp>
        <p:nvSpPr>
          <p:cNvPr id="24" name="TextBox 24"/>
          <p:cNvSpPr txBox="1"/>
          <p:nvPr/>
        </p:nvSpPr>
        <p:spPr>
          <a:xfrm>
            <a:off x="4056048" y="484852"/>
            <a:ext cx="6967150" cy="770890"/>
          </a:xfrm>
          <a:prstGeom prst="rect">
            <a:avLst/>
          </a:prstGeom>
        </p:spPr>
        <p:txBody>
          <a:bodyPr lIns="0" tIns="0" rIns="0" bIns="0" rtlCol="0" anchor="t">
            <a:spAutoFit/>
          </a:bodyPr>
          <a:lstStyle/>
          <a:p>
            <a:pPr>
              <a:lnSpc>
                <a:spcPts val="5600"/>
              </a:lnSpc>
            </a:pPr>
            <a:r>
              <a:rPr lang="en-US" sz="5600">
                <a:solidFill>
                  <a:srgbClr val="000000"/>
                </a:solidFill>
                <a:latin typeface="Bebas Neue Bold"/>
              </a:rPr>
              <a:t>TRANSPORT</a:t>
            </a:r>
          </a:p>
        </p:txBody>
      </p:sp>
      <p:sp>
        <p:nvSpPr>
          <p:cNvPr id="25" name="TextBox 25"/>
          <p:cNvSpPr txBox="1"/>
          <p:nvPr/>
        </p:nvSpPr>
        <p:spPr>
          <a:xfrm>
            <a:off x="1028700" y="464215"/>
            <a:ext cx="4537872" cy="876935"/>
          </a:xfrm>
          <a:prstGeom prst="rect">
            <a:avLst/>
          </a:prstGeom>
        </p:spPr>
        <p:txBody>
          <a:bodyPr lIns="0" tIns="0" rIns="0" bIns="0" rtlCol="0" anchor="t">
            <a:spAutoFit/>
          </a:bodyPr>
          <a:lstStyle/>
          <a:p>
            <a:pPr>
              <a:lnSpc>
                <a:spcPts val="6399"/>
              </a:lnSpc>
            </a:pPr>
            <a:r>
              <a:rPr lang="en-US" sz="6399">
                <a:solidFill>
                  <a:srgbClr val="B91646"/>
                </a:solidFill>
                <a:latin typeface="Bebas Neue Bold"/>
              </a:rPr>
              <a:t>CAREERS IN</a:t>
            </a:r>
          </a:p>
        </p:txBody>
      </p:sp>
      <p:sp>
        <p:nvSpPr>
          <p:cNvPr id="26" name="TextBox 26"/>
          <p:cNvSpPr txBox="1"/>
          <p:nvPr/>
        </p:nvSpPr>
        <p:spPr>
          <a:xfrm>
            <a:off x="11032724"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Average Salary:</a:t>
            </a:r>
          </a:p>
        </p:txBody>
      </p:sp>
      <p:sp>
        <p:nvSpPr>
          <p:cNvPr id="27" name="TextBox 27"/>
          <p:cNvSpPr txBox="1"/>
          <p:nvPr/>
        </p:nvSpPr>
        <p:spPr>
          <a:xfrm>
            <a:off x="14654160"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Number of Jobs:</a:t>
            </a:r>
          </a:p>
        </p:txBody>
      </p:sp>
      <p:sp>
        <p:nvSpPr>
          <p:cNvPr id="28" name="TextBox 28"/>
          <p:cNvSpPr txBox="1"/>
          <p:nvPr/>
        </p:nvSpPr>
        <p:spPr>
          <a:xfrm>
            <a:off x="7601132" y="1886323"/>
            <a:ext cx="9525" cy="580390"/>
          </a:xfrm>
          <a:prstGeom prst="rect">
            <a:avLst/>
          </a:prstGeom>
        </p:spPr>
        <p:txBody>
          <a:bodyPr lIns="0" tIns="0" rIns="0" bIns="0" rtlCol="0" anchor="t">
            <a:spAutoFit/>
          </a:bodyPr>
          <a:lstStyle/>
          <a:p>
            <a:pPr algn="ctr">
              <a:lnSpc>
                <a:spcPts val="4759"/>
              </a:lnSpc>
            </a:pPr>
            <a:endParaRPr/>
          </a:p>
        </p:txBody>
      </p:sp>
      <p:sp>
        <p:nvSpPr>
          <p:cNvPr id="29" name="TextBox 29"/>
          <p:cNvSpPr txBox="1"/>
          <p:nvPr/>
        </p:nvSpPr>
        <p:spPr>
          <a:xfrm>
            <a:off x="836822" y="1549498"/>
            <a:ext cx="8892210" cy="1005205"/>
          </a:xfrm>
          <a:prstGeom prst="rect">
            <a:avLst/>
          </a:prstGeom>
        </p:spPr>
        <p:txBody>
          <a:bodyPr lIns="0" tIns="0" rIns="0" bIns="0" rtlCol="0" anchor="t">
            <a:spAutoFit/>
          </a:bodyPr>
          <a:lstStyle/>
          <a:p>
            <a:pPr algn="ctr">
              <a:lnSpc>
                <a:spcPts val="3919"/>
              </a:lnSpc>
              <a:spcBef>
                <a:spcPct val="0"/>
              </a:spcBef>
            </a:pPr>
            <a:r>
              <a:rPr lang="en-US" sz="2799" dirty="0">
                <a:solidFill>
                  <a:srgbClr val="FFFFFF"/>
                </a:solidFill>
                <a:latin typeface="Poppins Bold Italics"/>
              </a:rPr>
              <a:t>Taking and carrying people, goods and services from one location to another</a:t>
            </a:r>
          </a:p>
        </p:txBody>
      </p:sp>
      <p:sp>
        <p:nvSpPr>
          <p:cNvPr id="30" name="TextBox 30"/>
          <p:cNvSpPr txBox="1"/>
          <p:nvPr/>
        </p:nvSpPr>
        <p:spPr>
          <a:xfrm>
            <a:off x="868689" y="4573584"/>
            <a:ext cx="5441381"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Early Career Opportunities</a:t>
            </a:r>
          </a:p>
        </p:txBody>
      </p:sp>
      <p:sp>
        <p:nvSpPr>
          <p:cNvPr id="31" name="TextBox 31"/>
          <p:cNvSpPr txBox="1"/>
          <p:nvPr/>
        </p:nvSpPr>
        <p:spPr>
          <a:xfrm>
            <a:off x="1291859" y="5106773"/>
            <a:ext cx="4428135" cy="2165985"/>
          </a:xfrm>
          <a:prstGeom prst="rect">
            <a:avLst/>
          </a:prstGeom>
        </p:spPr>
        <p:txBody>
          <a:bodyPr lIns="0" tIns="0" rIns="0" bIns="0" rtlCol="0" anchor="t">
            <a:spAutoFit/>
          </a:bodyPr>
          <a:lstStyle/>
          <a:p>
            <a:pPr marL="388622" lvl="1" indent="-194311">
              <a:lnSpc>
                <a:spcPts val="2880"/>
              </a:lnSpc>
              <a:buFont typeface="Arial"/>
              <a:buChar char="•"/>
            </a:pPr>
            <a:r>
              <a:rPr lang="en-US" sz="1800">
                <a:solidFill>
                  <a:srgbClr val="000000"/>
                </a:solidFill>
                <a:latin typeface="Poppins"/>
              </a:rPr>
              <a:t>Transport Planner</a:t>
            </a:r>
          </a:p>
          <a:p>
            <a:pPr marL="388622" lvl="1" indent="-194311">
              <a:lnSpc>
                <a:spcPts val="2880"/>
              </a:lnSpc>
              <a:buFont typeface="Arial"/>
              <a:buChar char="•"/>
            </a:pPr>
            <a:r>
              <a:rPr lang="en-US" sz="1800">
                <a:solidFill>
                  <a:srgbClr val="000000"/>
                </a:solidFill>
                <a:latin typeface="Poppins"/>
              </a:rPr>
              <a:t>Pilot Cadet Programme</a:t>
            </a:r>
          </a:p>
          <a:p>
            <a:pPr marL="388622" lvl="1" indent="-194311">
              <a:lnSpc>
                <a:spcPts val="2880"/>
              </a:lnSpc>
              <a:buFont typeface="Arial"/>
              <a:buChar char="•"/>
            </a:pPr>
            <a:r>
              <a:rPr lang="en-US" sz="1800">
                <a:solidFill>
                  <a:srgbClr val="000000"/>
                </a:solidFill>
                <a:latin typeface="Poppins"/>
              </a:rPr>
              <a:t>Cabin Crew</a:t>
            </a:r>
          </a:p>
          <a:p>
            <a:pPr marL="388622" lvl="1" indent="-194311">
              <a:lnSpc>
                <a:spcPts val="2880"/>
              </a:lnSpc>
              <a:buFont typeface="Arial"/>
              <a:buChar char="•"/>
            </a:pPr>
            <a:r>
              <a:rPr lang="en-US" sz="1800">
                <a:solidFill>
                  <a:srgbClr val="000000"/>
                </a:solidFill>
                <a:latin typeface="Poppins"/>
              </a:rPr>
              <a:t>Train Station worker</a:t>
            </a:r>
          </a:p>
          <a:p>
            <a:pPr marL="388622" lvl="1" indent="-194311">
              <a:lnSpc>
                <a:spcPts val="2880"/>
              </a:lnSpc>
              <a:buFont typeface="Arial"/>
              <a:buChar char="•"/>
            </a:pPr>
            <a:r>
              <a:rPr lang="en-US" sz="1800">
                <a:solidFill>
                  <a:srgbClr val="000000"/>
                </a:solidFill>
                <a:latin typeface="Poppins"/>
              </a:rPr>
              <a:t>Bus driver</a:t>
            </a:r>
          </a:p>
          <a:p>
            <a:pPr marL="388622" lvl="1" indent="-194311">
              <a:lnSpc>
                <a:spcPts val="2880"/>
              </a:lnSpc>
              <a:buFont typeface="Arial"/>
              <a:buChar char="•"/>
            </a:pPr>
            <a:r>
              <a:rPr lang="en-US" sz="1800">
                <a:solidFill>
                  <a:srgbClr val="000000"/>
                </a:solidFill>
                <a:latin typeface="Poppins"/>
              </a:rPr>
              <a:t>Train driver</a:t>
            </a:r>
          </a:p>
        </p:txBody>
      </p:sp>
      <p:sp>
        <p:nvSpPr>
          <p:cNvPr id="32" name="TextBox 32"/>
          <p:cNvSpPr txBox="1"/>
          <p:nvPr/>
        </p:nvSpPr>
        <p:spPr>
          <a:xfrm>
            <a:off x="7354800" y="4573584"/>
            <a:ext cx="4164955" cy="481330"/>
          </a:xfrm>
          <a:prstGeom prst="rect">
            <a:avLst/>
          </a:prstGeom>
        </p:spPr>
        <p:txBody>
          <a:bodyPr lIns="0" tIns="0" rIns="0" bIns="0" rtlCol="0" anchor="t">
            <a:spAutoFit/>
          </a:bodyPr>
          <a:lstStyle/>
          <a:p>
            <a:pPr algn="ctr">
              <a:lnSpc>
                <a:spcPts val="3919"/>
              </a:lnSpc>
            </a:pPr>
            <a:r>
              <a:rPr lang="en-US" sz="2799" dirty="0">
                <a:solidFill>
                  <a:srgbClr val="000000"/>
                </a:solidFill>
                <a:latin typeface="Canva Sans 1 Bold"/>
              </a:rPr>
              <a:t>Essential Qualifications </a:t>
            </a:r>
          </a:p>
        </p:txBody>
      </p:sp>
      <p:sp>
        <p:nvSpPr>
          <p:cNvPr id="33" name="TextBox 33"/>
          <p:cNvSpPr txBox="1"/>
          <p:nvPr/>
        </p:nvSpPr>
        <p:spPr>
          <a:xfrm>
            <a:off x="6751105" y="5115896"/>
            <a:ext cx="5308612" cy="2308068"/>
          </a:xfrm>
          <a:prstGeom prst="rect">
            <a:avLst/>
          </a:prstGeom>
        </p:spPr>
        <p:txBody>
          <a:bodyPr lIns="0" tIns="0" rIns="0" bIns="0" rtlCol="0" anchor="t">
            <a:spAutoFit/>
          </a:bodyPr>
          <a:lstStyle/>
          <a:p>
            <a:pPr marL="345443" lvl="1" indent="-172721">
              <a:lnSpc>
                <a:spcPts val="2560"/>
              </a:lnSpc>
              <a:buFont typeface="Arial"/>
              <a:buChar char="•"/>
            </a:pPr>
            <a:r>
              <a:rPr lang="en-US" sz="1600" dirty="0">
                <a:solidFill>
                  <a:srgbClr val="000000"/>
                </a:solidFill>
                <a:latin typeface="Poppins"/>
              </a:rPr>
              <a:t>For most roles GCSEs will be required, with some more technical roles requiring A Levels, T Levels or specific qualifications.</a:t>
            </a:r>
          </a:p>
          <a:p>
            <a:pPr marL="345443" lvl="1" indent="-172721">
              <a:lnSpc>
                <a:spcPts val="2560"/>
              </a:lnSpc>
              <a:buFont typeface="Arial"/>
              <a:buChar char="•"/>
            </a:pPr>
            <a:r>
              <a:rPr lang="en-US" sz="1600" dirty="0">
                <a:solidFill>
                  <a:srgbClr val="000000"/>
                </a:solidFill>
                <a:latin typeface="Poppins"/>
              </a:rPr>
              <a:t>To become a pilot, you need to undertake a specific pilot training course.</a:t>
            </a:r>
          </a:p>
          <a:p>
            <a:pPr marL="345443" lvl="1" indent="-172721">
              <a:lnSpc>
                <a:spcPts val="2560"/>
              </a:lnSpc>
              <a:spcBef>
                <a:spcPct val="0"/>
              </a:spcBef>
              <a:buFont typeface="Arial"/>
              <a:buChar char="•"/>
            </a:pPr>
            <a:r>
              <a:rPr lang="en-US" sz="1600" dirty="0">
                <a:solidFill>
                  <a:srgbClr val="000000"/>
                </a:solidFill>
                <a:latin typeface="Poppins"/>
              </a:rPr>
              <a:t>A driving licence is required for any driving-based roles.</a:t>
            </a:r>
          </a:p>
        </p:txBody>
      </p:sp>
      <p:sp>
        <p:nvSpPr>
          <p:cNvPr id="34" name="TextBox 34"/>
          <p:cNvSpPr txBox="1"/>
          <p:nvPr/>
        </p:nvSpPr>
        <p:spPr>
          <a:xfrm>
            <a:off x="14666564" y="1093888"/>
            <a:ext cx="3621436" cy="868680"/>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24,500</a:t>
            </a:r>
          </a:p>
        </p:txBody>
      </p:sp>
      <p:sp>
        <p:nvSpPr>
          <p:cNvPr id="35" name="TextBox 35"/>
          <p:cNvSpPr txBox="1"/>
          <p:nvPr/>
        </p:nvSpPr>
        <p:spPr>
          <a:xfrm>
            <a:off x="11064049" y="1093888"/>
            <a:ext cx="3621436" cy="868680"/>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£30,000</a:t>
            </a:r>
          </a:p>
        </p:txBody>
      </p:sp>
      <p:sp>
        <p:nvSpPr>
          <p:cNvPr id="36" name="TextBox 36"/>
          <p:cNvSpPr txBox="1"/>
          <p:nvPr/>
        </p:nvSpPr>
        <p:spPr>
          <a:xfrm>
            <a:off x="3505927" y="8816657"/>
            <a:ext cx="2624343" cy="111188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GCSEs including Maths &amp; English, plus A Levels or T Levels in relevant subjects</a:t>
            </a:r>
          </a:p>
        </p:txBody>
      </p:sp>
      <p:sp>
        <p:nvSpPr>
          <p:cNvPr id="37" name="TextBox 37"/>
          <p:cNvSpPr txBox="1"/>
          <p:nvPr/>
        </p:nvSpPr>
        <p:spPr>
          <a:xfrm>
            <a:off x="6893073" y="8816657"/>
            <a:ext cx="2624343" cy="138811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Degree, Apprenticeship or Training Programme in Transport area of interest, including Planning or Logistics</a:t>
            </a:r>
          </a:p>
        </p:txBody>
      </p:sp>
      <p:sp>
        <p:nvSpPr>
          <p:cNvPr id="38" name="TextBox 38"/>
          <p:cNvSpPr txBox="1"/>
          <p:nvPr/>
        </p:nvSpPr>
        <p:spPr>
          <a:xfrm>
            <a:off x="10207584" y="8816657"/>
            <a:ext cx="2624343" cy="55943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Work experience</a:t>
            </a:r>
          </a:p>
          <a:p>
            <a:pPr algn="ctr">
              <a:lnSpc>
                <a:spcPts val="2239"/>
              </a:lnSpc>
            </a:pPr>
            <a:r>
              <a:rPr lang="en-US" sz="1599">
                <a:solidFill>
                  <a:srgbClr val="000000"/>
                </a:solidFill>
                <a:latin typeface="Poppins"/>
              </a:rPr>
              <a:t>and on the job training</a:t>
            </a:r>
          </a:p>
        </p:txBody>
      </p:sp>
      <p:sp>
        <p:nvSpPr>
          <p:cNvPr id="39" name="TextBox 39"/>
          <p:cNvSpPr txBox="1"/>
          <p:nvPr/>
        </p:nvSpPr>
        <p:spPr>
          <a:xfrm>
            <a:off x="67691" y="9995218"/>
            <a:ext cx="7043377" cy="198119"/>
          </a:xfrm>
          <a:prstGeom prst="rect">
            <a:avLst/>
          </a:prstGeom>
        </p:spPr>
        <p:txBody>
          <a:bodyPr lIns="0" tIns="0" rIns="0" bIns="0" rtlCol="0" anchor="t">
            <a:spAutoFit/>
          </a:bodyPr>
          <a:lstStyle/>
          <a:p>
            <a:pPr>
              <a:lnSpc>
                <a:spcPts val="1680"/>
              </a:lnSpc>
            </a:pPr>
            <a:r>
              <a:rPr lang="en-US" sz="1200">
                <a:solidFill>
                  <a:srgbClr val="000000"/>
                </a:solidFill>
                <a:latin typeface="Canva Sans 1"/>
              </a:rPr>
              <a:t>Sources: ONS, Gov.uk, Milkround, Prospects</a:t>
            </a:r>
          </a:p>
        </p:txBody>
      </p:sp>
      <p:pic>
        <p:nvPicPr>
          <p:cNvPr id="40" name="Picture 40"/>
          <p:cNvPicPr>
            <a:picLocks noChangeAspect="1"/>
          </p:cNvPicPr>
          <p:nvPr/>
        </p:nvPicPr>
        <p:blipFill>
          <a:blip r:embed="rId7"/>
          <a:srcRect/>
          <a:stretch>
            <a:fillRect/>
          </a:stretch>
        </p:blipFill>
        <p:spPr>
          <a:xfrm>
            <a:off x="7845269" y="7863046"/>
            <a:ext cx="719951" cy="719951"/>
          </a:xfrm>
          <a:prstGeom prst="rect">
            <a:avLst/>
          </a:prstGeom>
        </p:spPr>
      </p:pic>
      <p:sp>
        <p:nvSpPr>
          <p:cNvPr id="41" name="TextBox 41"/>
          <p:cNvSpPr txBox="1"/>
          <p:nvPr/>
        </p:nvSpPr>
        <p:spPr>
          <a:xfrm>
            <a:off x="11064049" y="2143181"/>
            <a:ext cx="3621436" cy="580390"/>
          </a:xfrm>
          <a:prstGeom prst="rect">
            <a:avLst/>
          </a:prstGeom>
        </p:spPr>
        <p:txBody>
          <a:bodyPr lIns="0" tIns="0" rIns="0" bIns="0" rtlCol="0" anchor="t">
            <a:spAutoFit/>
          </a:bodyPr>
          <a:lstStyle/>
          <a:p>
            <a:pPr algn="ctr">
              <a:lnSpc>
                <a:spcPts val="4759"/>
              </a:lnSpc>
            </a:pPr>
            <a:r>
              <a:rPr lang="en-US" sz="3399" dirty="0">
                <a:solidFill>
                  <a:srgbClr val="FFFFFF"/>
                </a:solidFill>
                <a:latin typeface="Canva Sans 1 Bold"/>
              </a:rPr>
              <a:t>Per Year</a:t>
            </a:r>
          </a:p>
        </p:txBody>
      </p:sp>
      <p:grpSp>
        <p:nvGrpSpPr>
          <p:cNvPr id="42" name="Group 42"/>
          <p:cNvGrpSpPr/>
          <p:nvPr/>
        </p:nvGrpSpPr>
        <p:grpSpPr>
          <a:xfrm>
            <a:off x="688888" y="2828346"/>
            <a:ext cx="9040143" cy="1382421"/>
            <a:chOff x="0" y="0"/>
            <a:chExt cx="2380943" cy="364094"/>
          </a:xfrm>
        </p:grpSpPr>
        <p:sp>
          <p:nvSpPr>
            <p:cNvPr id="43" name="Freeform 43"/>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7D0D4D"/>
            </a:solidFill>
          </p:spPr>
        </p:sp>
        <p:sp>
          <p:nvSpPr>
            <p:cNvPr id="44" name="TextBox 44"/>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sp>
        <p:nvSpPr>
          <p:cNvPr id="45" name="TextBox 45"/>
          <p:cNvSpPr txBox="1"/>
          <p:nvPr/>
        </p:nvSpPr>
        <p:spPr>
          <a:xfrm>
            <a:off x="836822" y="2891541"/>
            <a:ext cx="8892210" cy="1172845"/>
          </a:xfrm>
          <a:prstGeom prst="rect">
            <a:avLst/>
          </a:prstGeom>
        </p:spPr>
        <p:txBody>
          <a:bodyPr lIns="0" tIns="0" rIns="0" bIns="0" rtlCol="0" anchor="t">
            <a:spAutoFit/>
          </a:bodyPr>
          <a:lstStyle/>
          <a:p>
            <a:pPr algn="ctr">
              <a:lnSpc>
                <a:spcPts val="3080"/>
              </a:lnSpc>
              <a:spcBef>
                <a:spcPct val="0"/>
              </a:spcBef>
            </a:pPr>
            <a:r>
              <a:rPr lang="en-US" sz="2200" dirty="0">
                <a:solidFill>
                  <a:srgbClr val="FFFFFF"/>
                </a:solidFill>
                <a:latin typeface="Poppins Italics"/>
              </a:rPr>
              <a:t>Transport is another hugely important part of our daily lives, and the sector is a key part of the local economy, with opportunities across the region.</a:t>
            </a:r>
          </a:p>
        </p:txBody>
      </p:sp>
      <p:sp>
        <p:nvSpPr>
          <p:cNvPr id="46" name="Freeform 7">
            <a:extLst>
              <a:ext uri="{FF2B5EF4-FFF2-40B4-BE49-F238E27FC236}">
                <a16:creationId xmlns:a16="http://schemas.microsoft.com/office/drawing/2014/main" id="{17FD63D3-1524-F337-3929-D3D37D4190E2}"/>
              </a:ext>
            </a:extLst>
          </p:cNvPr>
          <p:cNvSpPr/>
          <p:nvPr/>
        </p:nvSpPr>
        <p:spPr>
          <a:xfrm>
            <a:off x="13019251" y="3519556"/>
            <a:ext cx="3332467" cy="4118400"/>
          </a:xfrm>
          <a:custGeom>
            <a:avLst/>
            <a:gdLst/>
            <a:ahLst/>
            <a:cxnLst/>
            <a:rect l="l" t="t" r="r" b="b"/>
            <a:pathLst>
              <a:path w="550803" h="769416">
                <a:moveTo>
                  <a:pt x="275402" y="0"/>
                </a:moveTo>
                <a:cubicBezTo>
                  <a:pt x="440080" y="56075"/>
                  <a:pt x="550804" y="210745"/>
                  <a:pt x="550804" y="384708"/>
                </a:cubicBezTo>
                <a:cubicBezTo>
                  <a:pt x="550804" y="558671"/>
                  <a:pt x="440080" y="713341"/>
                  <a:pt x="275402" y="769416"/>
                </a:cubicBezTo>
                <a:cubicBezTo>
                  <a:pt x="110724" y="713341"/>
                  <a:pt x="0" y="558671"/>
                  <a:pt x="0" y="384708"/>
                </a:cubicBezTo>
                <a:cubicBezTo>
                  <a:pt x="0" y="210745"/>
                  <a:pt x="110724" y="56075"/>
                  <a:pt x="275402" y="0"/>
                </a:cubicBezTo>
                <a:close/>
              </a:path>
            </a:pathLst>
          </a:custGeom>
          <a:solidFill>
            <a:srgbClr val="7D0D4D"/>
          </a:solidFill>
        </p:spPr>
        <p:txBody>
          <a:bodyPr/>
          <a:lstStyle/>
          <a:p>
            <a:pPr algn="ctr">
              <a:lnSpc>
                <a:spcPts val="5120"/>
              </a:lnSpc>
            </a:pPr>
            <a:endParaRPr lang="en-US" sz="2800" dirty="0">
              <a:solidFill>
                <a:srgbClr val="FFFFFF"/>
              </a:solidFill>
              <a:latin typeface="Poppins Bold"/>
            </a:endParaRPr>
          </a:p>
          <a:p>
            <a:pPr algn="ctr">
              <a:lnSpc>
                <a:spcPts val="5120"/>
              </a:lnSpc>
            </a:pPr>
            <a:r>
              <a:rPr lang="en-US" sz="2800" dirty="0">
                <a:solidFill>
                  <a:srgbClr val="FFFFFF"/>
                </a:solidFill>
                <a:latin typeface="Poppins Bold"/>
              </a:rPr>
              <a:t>Skills</a:t>
            </a:r>
          </a:p>
          <a:p>
            <a:pPr algn="ctr">
              <a:lnSpc>
                <a:spcPts val="3039"/>
              </a:lnSpc>
            </a:pPr>
            <a:r>
              <a:rPr lang="en-US" sz="1800" dirty="0">
                <a:solidFill>
                  <a:srgbClr val="FFFFFF"/>
                </a:solidFill>
                <a:latin typeface="Poppins"/>
              </a:rPr>
              <a:t>Quick thinking</a:t>
            </a:r>
          </a:p>
          <a:p>
            <a:pPr algn="ctr">
              <a:lnSpc>
                <a:spcPts val="3039"/>
              </a:lnSpc>
            </a:pPr>
            <a:r>
              <a:rPr lang="en-US" sz="1800" dirty="0">
                <a:solidFill>
                  <a:srgbClr val="FFFFFF"/>
                </a:solidFill>
                <a:latin typeface="Poppins"/>
              </a:rPr>
              <a:t>Communication skills</a:t>
            </a:r>
          </a:p>
          <a:p>
            <a:pPr algn="ctr">
              <a:lnSpc>
                <a:spcPts val="3039"/>
              </a:lnSpc>
            </a:pPr>
            <a:r>
              <a:rPr lang="en-US" sz="1800" dirty="0">
                <a:solidFill>
                  <a:srgbClr val="FFFFFF"/>
                </a:solidFill>
                <a:latin typeface="Poppins"/>
              </a:rPr>
              <a:t>Time management</a:t>
            </a:r>
          </a:p>
          <a:p>
            <a:pPr algn="ctr">
              <a:lnSpc>
                <a:spcPts val="3039"/>
              </a:lnSpc>
            </a:pPr>
            <a:r>
              <a:rPr lang="en-US" dirty="0">
                <a:solidFill>
                  <a:srgbClr val="FFFFFF"/>
                </a:solidFill>
                <a:latin typeface="Poppins"/>
              </a:rPr>
              <a:t>Adaptability</a:t>
            </a:r>
            <a:endParaRPr lang="en-US" sz="1800" dirty="0">
              <a:solidFill>
                <a:srgbClr val="FFFFFF"/>
              </a:solidFill>
              <a:latin typeface="Poppi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7D0D4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89284" y="213970"/>
            <a:ext cx="5601271" cy="814730"/>
          </a:xfrm>
          <a:prstGeom prst="rect">
            <a:avLst/>
          </a:prstGeom>
        </p:spPr>
      </p:pic>
      <p:pic>
        <p:nvPicPr>
          <p:cNvPr id="3" name="Picture 3"/>
          <p:cNvPicPr>
            <a:picLocks noChangeAspect="1"/>
          </p:cNvPicPr>
          <p:nvPr/>
        </p:nvPicPr>
        <p:blipFill>
          <a:blip r:embed="rId4"/>
          <a:srcRect/>
          <a:stretch>
            <a:fillRect/>
          </a:stretch>
        </p:blipFill>
        <p:spPr>
          <a:xfrm>
            <a:off x="14752546" y="905078"/>
            <a:ext cx="2244642" cy="2711350"/>
          </a:xfrm>
          <a:prstGeom prst="rect">
            <a:avLst/>
          </a:prstGeom>
        </p:spPr>
      </p:pic>
      <p:pic>
        <p:nvPicPr>
          <p:cNvPr id="4" name="Picture 4"/>
          <p:cNvPicPr>
            <a:picLocks noChangeAspect="1"/>
          </p:cNvPicPr>
          <p:nvPr/>
        </p:nvPicPr>
        <p:blipFill>
          <a:blip r:embed="rId5"/>
          <a:srcRect/>
          <a:stretch>
            <a:fillRect/>
          </a:stretch>
        </p:blipFill>
        <p:spPr>
          <a:xfrm>
            <a:off x="13980259" y="6114273"/>
            <a:ext cx="3789215" cy="2247232"/>
          </a:xfrm>
          <a:prstGeom prst="rect">
            <a:avLst/>
          </a:prstGeom>
        </p:spPr>
      </p:pic>
      <p:sp>
        <p:nvSpPr>
          <p:cNvPr id="5" name="TextBox 5"/>
          <p:cNvSpPr txBox="1"/>
          <p:nvPr/>
        </p:nvSpPr>
        <p:spPr>
          <a:xfrm>
            <a:off x="1028700" y="4480277"/>
            <a:ext cx="12215008" cy="5335905"/>
          </a:xfrm>
          <a:prstGeom prst="rect">
            <a:avLst/>
          </a:prstGeom>
        </p:spPr>
        <p:txBody>
          <a:bodyPr lIns="0" tIns="0" rIns="0" bIns="0" rtlCol="0" anchor="t">
            <a:spAutoFit/>
          </a:bodyPr>
          <a:lstStyle/>
          <a:p>
            <a:pPr marL="518162" marR="0" lvl="1" indent="-259081" algn="l" defTabSz="914400" rtl="0" eaLnBrk="1" fontAlgn="auto" latinLnBrk="0" hangingPunct="1">
              <a:lnSpc>
                <a:spcPts val="3840"/>
              </a:lnSpc>
              <a:spcBef>
                <a:spcPts val="0"/>
              </a:spcBef>
              <a:spcAft>
                <a:spcPts val="0"/>
              </a:spcAft>
              <a:buClrTx/>
              <a:buSzTx/>
              <a:buFont typeface="Arial"/>
              <a:buChar char="•"/>
              <a:tabLst/>
              <a:defRPr/>
            </a:pPr>
            <a:r>
              <a:rPr kumimoji="0" lang="en-US" sz="2400" b="0" i="0" u="none" strike="noStrike" kern="1200" cap="none" spc="0" normalizeH="0" baseline="0" noProof="0">
                <a:ln>
                  <a:noFill/>
                </a:ln>
                <a:solidFill>
                  <a:srgbClr val="FFFFFF"/>
                </a:solidFill>
                <a:effectLst/>
                <a:uLnTx/>
                <a:uFillTx/>
                <a:latin typeface="Poppins"/>
                <a:ea typeface="+mn-ea"/>
                <a:cs typeface="+mn-cs"/>
              </a:rPr>
              <a:t>Welch's Transport Ltd is a leading haulage company, with headquarters in </a:t>
            </a:r>
            <a:r>
              <a:rPr kumimoji="0" lang="en-US" sz="2400" b="0" i="0" u="none" strike="noStrike" kern="1200" cap="none" spc="0" normalizeH="0" baseline="0" noProof="0">
                <a:ln>
                  <a:noFill/>
                </a:ln>
                <a:solidFill>
                  <a:srgbClr val="FFFFFF"/>
                </a:solidFill>
                <a:effectLst/>
                <a:uLnTx/>
                <a:uFillTx/>
                <a:latin typeface="Poppins Bold"/>
                <a:ea typeface="+mn-ea"/>
                <a:cs typeface="+mn-cs"/>
              </a:rPr>
              <a:t>Duxford</a:t>
            </a:r>
            <a:r>
              <a:rPr kumimoji="0" lang="en-US" sz="2400" b="0" i="0" u="none" strike="noStrike" kern="1200" cap="none" spc="0" normalizeH="0" baseline="0" noProof="0">
                <a:ln>
                  <a:noFill/>
                </a:ln>
                <a:solidFill>
                  <a:srgbClr val="FFFFFF"/>
                </a:solidFill>
                <a:effectLst/>
                <a:uLnTx/>
                <a:uFillTx/>
                <a:latin typeface="Poppins"/>
                <a:ea typeface="+mn-ea"/>
                <a:cs typeface="+mn-cs"/>
              </a:rPr>
              <a:t>. It specialises in transportation and storage solutions including general haulage, pallet delivery and the storage and distribution of dangerous goods and abnormal loads.</a:t>
            </a:r>
          </a:p>
          <a:p>
            <a:pPr marL="0" marR="0" lvl="0" indent="0" algn="l" defTabSz="914400" rtl="0" eaLnBrk="1" fontAlgn="auto" latinLnBrk="0" hangingPunct="1">
              <a:lnSpc>
                <a:spcPts val="384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Poppins"/>
              <a:ea typeface="+mn-ea"/>
              <a:cs typeface="+mn-cs"/>
            </a:endParaRPr>
          </a:p>
          <a:p>
            <a:pPr marL="518162" marR="0" lvl="1" indent="-259081" algn="l" defTabSz="914400" rtl="0" eaLnBrk="1" fontAlgn="auto" latinLnBrk="0" hangingPunct="1">
              <a:lnSpc>
                <a:spcPts val="3840"/>
              </a:lnSpc>
              <a:spcBef>
                <a:spcPts val="0"/>
              </a:spcBef>
              <a:spcAft>
                <a:spcPts val="0"/>
              </a:spcAft>
              <a:buClrTx/>
              <a:buSzTx/>
              <a:buFont typeface="Arial"/>
              <a:buChar char="•"/>
              <a:tabLst/>
              <a:defRPr/>
            </a:pPr>
            <a:r>
              <a:rPr kumimoji="0" lang="en-US" sz="2400" b="0" i="0" u="none" strike="noStrike" kern="1200" cap="none" spc="0" normalizeH="0" baseline="0" noProof="0">
                <a:ln>
                  <a:noFill/>
                </a:ln>
                <a:solidFill>
                  <a:srgbClr val="FFFFFF"/>
                </a:solidFill>
                <a:effectLst/>
                <a:uLnTx/>
                <a:uFillTx/>
                <a:latin typeface="Poppins"/>
                <a:ea typeface="+mn-ea"/>
                <a:cs typeface="+mn-cs"/>
              </a:rPr>
              <a:t>There are a range of career opportunities available, including drivers, warehouse operatives, administration and HGV Drivers Apprenticeships.</a:t>
            </a:r>
          </a:p>
          <a:p>
            <a:pPr marL="0" marR="0" lvl="0" indent="0" algn="l" defTabSz="914400" rtl="0" eaLnBrk="1" fontAlgn="auto" latinLnBrk="0" hangingPunct="1">
              <a:lnSpc>
                <a:spcPts val="384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Poppins"/>
              <a:ea typeface="+mn-ea"/>
              <a:cs typeface="+mn-cs"/>
            </a:endParaRPr>
          </a:p>
          <a:p>
            <a:pPr marL="518162" marR="0" lvl="1" indent="-259081" algn="l" defTabSz="914400" rtl="0" eaLnBrk="1" fontAlgn="auto" latinLnBrk="0" hangingPunct="1">
              <a:lnSpc>
                <a:spcPts val="3840"/>
              </a:lnSpc>
              <a:spcBef>
                <a:spcPts val="0"/>
              </a:spcBef>
              <a:spcAft>
                <a:spcPts val="0"/>
              </a:spcAft>
              <a:buClrTx/>
              <a:buSzTx/>
              <a:buFont typeface="Arial"/>
              <a:buChar char="•"/>
              <a:tabLst/>
              <a:defRPr/>
            </a:pPr>
            <a:r>
              <a:rPr kumimoji="0" lang="en-US" sz="2400" b="0" i="0" u="none" strike="noStrike" kern="1200" cap="none" spc="0" normalizeH="0" baseline="0" noProof="0">
                <a:ln>
                  <a:noFill/>
                </a:ln>
                <a:solidFill>
                  <a:srgbClr val="FFFFFF"/>
                </a:solidFill>
                <a:effectLst/>
                <a:uLnTx/>
                <a:uFillTx/>
                <a:latin typeface="Poppins"/>
                <a:ea typeface="+mn-ea"/>
                <a:cs typeface="+mn-cs"/>
              </a:rPr>
              <a:t>The required skills and qualifications vary depending on the job. Driving jobs will require the appropriate vehicle licences, and apprenticeships will require GCSEs, with specific qualifications required for more technical roles.</a:t>
            </a:r>
          </a:p>
        </p:txBody>
      </p:sp>
      <p:sp>
        <p:nvSpPr>
          <p:cNvPr id="6" name="TextBox 6"/>
          <p:cNvSpPr txBox="1"/>
          <p:nvPr/>
        </p:nvSpPr>
        <p:spPr>
          <a:xfrm>
            <a:off x="1028700" y="2683631"/>
            <a:ext cx="12821210" cy="1209675"/>
          </a:xfrm>
          <a:prstGeom prst="rect">
            <a:avLst/>
          </a:prstGeom>
        </p:spPr>
        <p:txBody>
          <a:bodyPr lIns="0" tIns="0" rIns="0" bIns="0" rtlCol="0" anchor="t">
            <a:spAutoFit/>
          </a:bodyPr>
          <a:lstStyle/>
          <a:p>
            <a:pPr marL="0" marR="0" lvl="0" indent="0" algn="l" defTabSz="914400" rtl="0" eaLnBrk="1" fontAlgn="auto" latinLnBrk="0" hangingPunct="1">
              <a:lnSpc>
                <a:spcPts val="9000"/>
              </a:lnSpc>
              <a:spcBef>
                <a:spcPts val="0"/>
              </a:spcBef>
              <a:spcAft>
                <a:spcPts val="0"/>
              </a:spcAft>
              <a:buClrTx/>
              <a:buSzTx/>
              <a:buFontTx/>
              <a:buNone/>
              <a:tabLst/>
              <a:defRPr/>
            </a:pPr>
            <a:r>
              <a:rPr kumimoji="0" lang="en-US" sz="9000" b="0" i="0" u="none" strike="noStrike" kern="1200" cap="none" spc="0" normalizeH="0" baseline="0" noProof="0">
                <a:ln>
                  <a:noFill/>
                </a:ln>
                <a:solidFill>
                  <a:srgbClr val="FFFFFF"/>
                </a:solidFill>
                <a:effectLst/>
                <a:uLnTx/>
                <a:uFillTx/>
                <a:latin typeface="Bebas Neue Bold"/>
                <a:ea typeface="+mn-ea"/>
                <a:cs typeface="+mn-cs"/>
              </a:rPr>
              <a:t>WELCH'S TRANSPORT LTD</a:t>
            </a:r>
          </a:p>
        </p:txBody>
      </p:sp>
      <p:sp>
        <p:nvSpPr>
          <p:cNvPr id="7" name="TextBox 7"/>
          <p:cNvSpPr txBox="1"/>
          <p:nvPr/>
        </p:nvSpPr>
        <p:spPr>
          <a:xfrm>
            <a:off x="1028700" y="1571625"/>
            <a:ext cx="4537872" cy="1208877"/>
          </a:xfrm>
          <a:prstGeom prst="rect">
            <a:avLst/>
          </a:prstGeom>
        </p:spPr>
        <p:txBody>
          <a:bodyPr lIns="0" tIns="0" rIns="0" bIns="0" rtlCol="0" anchor="t">
            <a:spAutoFit/>
          </a:bodyPr>
          <a:lstStyle/>
          <a:p>
            <a:pPr marL="0" marR="0" lvl="0" indent="0" algn="l" defTabSz="914400" rtl="0" eaLnBrk="1" fontAlgn="auto" latinLnBrk="0" hangingPunct="1">
              <a:lnSpc>
                <a:spcPts val="8968"/>
              </a:lnSpc>
              <a:spcBef>
                <a:spcPts val="0"/>
              </a:spcBef>
              <a:spcAft>
                <a:spcPts val="0"/>
              </a:spcAft>
              <a:buClrTx/>
              <a:buSzTx/>
              <a:buFontTx/>
              <a:buNone/>
              <a:tabLst/>
              <a:defRPr/>
            </a:pPr>
            <a:r>
              <a:rPr kumimoji="0" lang="en-US" sz="8968" b="0" i="0" u="none" strike="noStrike" kern="1200" cap="none" spc="0" normalizeH="0" baseline="0" noProof="0">
                <a:ln>
                  <a:noFill/>
                </a:ln>
                <a:solidFill>
                  <a:srgbClr val="D8B448"/>
                </a:solidFill>
                <a:effectLst/>
                <a:uLnTx/>
                <a:uFillTx/>
                <a:latin typeface="Bebas Neue Bold"/>
                <a:ea typeface="+mn-ea"/>
                <a:cs typeface="+mn-cs"/>
              </a:rPr>
              <a:t>working at</a:t>
            </a:r>
          </a:p>
        </p:txBody>
      </p:sp>
      <p:sp>
        <p:nvSpPr>
          <p:cNvPr id="8" name="TextBox 8"/>
          <p:cNvSpPr txBox="1"/>
          <p:nvPr/>
        </p:nvSpPr>
        <p:spPr>
          <a:xfrm>
            <a:off x="1267181" y="373380"/>
            <a:ext cx="4645478" cy="655320"/>
          </a:xfrm>
          <a:prstGeom prst="rect">
            <a:avLst/>
          </a:prstGeom>
        </p:spPr>
        <p:txBody>
          <a:bodyPr lIns="0" tIns="0" rIns="0" bIns="0" rtlCol="0" anchor="t">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800" b="0" i="0" u="none" strike="noStrike" kern="1200" cap="none" spc="0" normalizeH="0" baseline="0" noProof="0">
                <a:ln>
                  <a:noFill/>
                </a:ln>
                <a:solidFill>
                  <a:srgbClr val="D8B448"/>
                </a:solidFill>
                <a:effectLst/>
                <a:uLnTx/>
                <a:uFillTx/>
                <a:latin typeface="Bebas Neue Bold"/>
                <a:ea typeface="+mn-ea"/>
                <a:cs typeface="+mn-cs"/>
              </a:rPr>
              <a:t>EMPLOYER PROFILE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9909658" y="207079"/>
            <a:ext cx="7742469" cy="6072772"/>
            <a:chOff x="0" y="0"/>
            <a:chExt cx="10210301" cy="8008406"/>
          </a:xfrm>
        </p:grpSpPr>
        <p:sp>
          <p:nvSpPr>
            <p:cNvPr id="3" name="Freeform 3"/>
            <p:cNvSpPr/>
            <p:nvPr/>
          </p:nvSpPr>
          <p:spPr>
            <a:xfrm>
              <a:off x="31750" y="31750"/>
              <a:ext cx="10146801" cy="7944906"/>
            </a:xfrm>
            <a:custGeom>
              <a:avLst/>
              <a:gdLst/>
              <a:ahLst/>
              <a:cxnLst/>
              <a:rect l="l" t="t" r="r" b="b"/>
              <a:pathLst>
                <a:path w="10146801" h="7944906">
                  <a:moveTo>
                    <a:pt x="10054091" y="7944906"/>
                  </a:moveTo>
                  <a:lnTo>
                    <a:pt x="92710" y="7944906"/>
                  </a:lnTo>
                  <a:cubicBezTo>
                    <a:pt x="41910" y="7944906"/>
                    <a:pt x="0" y="7902996"/>
                    <a:pt x="0" y="7852196"/>
                  </a:cubicBezTo>
                  <a:lnTo>
                    <a:pt x="0" y="92710"/>
                  </a:lnTo>
                  <a:cubicBezTo>
                    <a:pt x="0" y="41910"/>
                    <a:pt x="41910" y="0"/>
                    <a:pt x="92710" y="0"/>
                  </a:cubicBezTo>
                  <a:lnTo>
                    <a:pt x="10052820" y="0"/>
                  </a:lnTo>
                  <a:cubicBezTo>
                    <a:pt x="10103620" y="0"/>
                    <a:pt x="10145530" y="41910"/>
                    <a:pt x="10145530" y="92710"/>
                  </a:cubicBezTo>
                  <a:lnTo>
                    <a:pt x="10145530" y="7850925"/>
                  </a:lnTo>
                  <a:cubicBezTo>
                    <a:pt x="10146801" y="7902996"/>
                    <a:pt x="10104891" y="7944906"/>
                    <a:pt x="10054091" y="7944906"/>
                  </a:cubicBezTo>
                  <a:close/>
                </a:path>
              </a:pathLst>
            </a:custGeom>
            <a:solidFill>
              <a:srgbClr val="DFD8CA"/>
            </a:solidFill>
          </p:spPr>
        </p:sp>
        <p:sp>
          <p:nvSpPr>
            <p:cNvPr id="4" name="Freeform 4"/>
            <p:cNvSpPr/>
            <p:nvPr/>
          </p:nvSpPr>
          <p:spPr>
            <a:xfrm>
              <a:off x="0" y="0"/>
              <a:ext cx="10210301" cy="8008406"/>
            </a:xfrm>
            <a:custGeom>
              <a:avLst/>
              <a:gdLst/>
              <a:ahLst/>
              <a:cxnLst/>
              <a:rect l="l" t="t" r="r" b="b"/>
              <a:pathLst>
                <a:path w="10210301" h="8008406">
                  <a:moveTo>
                    <a:pt x="10085841" y="59690"/>
                  </a:moveTo>
                  <a:cubicBezTo>
                    <a:pt x="10121401" y="59690"/>
                    <a:pt x="10150611" y="88900"/>
                    <a:pt x="10150611" y="124460"/>
                  </a:cubicBezTo>
                  <a:lnTo>
                    <a:pt x="10150611" y="7883946"/>
                  </a:lnTo>
                  <a:cubicBezTo>
                    <a:pt x="10150611" y="7919506"/>
                    <a:pt x="10121401" y="7948716"/>
                    <a:pt x="10085841" y="7948716"/>
                  </a:cubicBezTo>
                  <a:lnTo>
                    <a:pt x="124460" y="7948716"/>
                  </a:lnTo>
                  <a:cubicBezTo>
                    <a:pt x="88900" y="7948716"/>
                    <a:pt x="59690" y="7919506"/>
                    <a:pt x="59690" y="7883946"/>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7883946"/>
                  </a:lnTo>
                  <a:cubicBezTo>
                    <a:pt x="0" y="7952526"/>
                    <a:pt x="55880" y="8008406"/>
                    <a:pt x="124460" y="8008406"/>
                  </a:cubicBezTo>
                  <a:lnTo>
                    <a:pt x="10085841" y="8008406"/>
                  </a:lnTo>
                  <a:cubicBezTo>
                    <a:pt x="10154420" y="8008406"/>
                    <a:pt x="10210301" y="7952526"/>
                    <a:pt x="10210301" y="7883946"/>
                  </a:cubicBezTo>
                  <a:lnTo>
                    <a:pt x="10210301" y="124460"/>
                  </a:lnTo>
                  <a:cubicBezTo>
                    <a:pt x="10210301" y="55880"/>
                    <a:pt x="10154420" y="0"/>
                    <a:pt x="10085841" y="0"/>
                  </a:cubicBezTo>
                  <a:close/>
                </a:path>
              </a:pathLst>
            </a:custGeom>
            <a:solidFill>
              <a:srgbClr val="000000"/>
            </a:solidFill>
          </p:spPr>
        </p:sp>
      </p:grpSp>
      <p:sp>
        <p:nvSpPr>
          <p:cNvPr id="5" name="AutoShape 5"/>
          <p:cNvSpPr/>
          <p:nvPr/>
        </p:nvSpPr>
        <p:spPr>
          <a:xfrm rot="4300">
            <a:off x="1028709" y="4047300"/>
            <a:ext cx="7614211" cy="0"/>
          </a:xfrm>
          <a:prstGeom prst="line">
            <a:avLst/>
          </a:prstGeom>
          <a:ln w="19050" cap="flat">
            <a:solidFill>
              <a:srgbClr val="000000"/>
            </a:solidFill>
            <a:prstDash val="solid"/>
            <a:headEnd type="none" w="sm" len="sm"/>
            <a:tailEnd type="none" w="sm" len="sm"/>
          </a:ln>
        </p:spPr>
      </p:sp>
      <p:grpSp>
        <p:nvGrpSpPr>
          <p:cNvPr id="6" name="Group 6"/>
          <p:cNvGrpSpPr/>
          <p:nvPr/>
        </p:nvGrpSpPr>
        <p:grpSpPr>
          <a:xfrm>
            <a:off x="10077750" y="1839054"/>
            <a:ext cx="7276679" cy="4234040"/>
            <a:chOff x="0" y="0"/>
            <a:chExt cx="9702238" cy="5645386"/>
          </a:xfrm>
        </p:grpSpPr>
        <p:sp>
          <p:nvSpPr>
            <p:cNvPr id="7" name="TextBox 7"/>
            <p:cNvSpPr txBox="1"/>
            <p:nvPr/>
          </p:nvSpPr>
          <p:spPr>
            <a:xfrm rot="-2700000">
              <a:off x="879373" y="4134873"/>
              <a:ext cx="2115939"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Education </a:t>
              </a:r>
            </a:p>
          </p:txBody>
        </p:sp>
        <p:sp>
          <p:nvSpPr>
            <p:cNvPr id="8" name="TextBox 8"/>
            <p:cNvSpPr txBox="1"/>
            <p:nvPr/>
          </p:nvSpPr>
          <p:spPr>
            <a:xfrm rot="-2700000">
              <a:off x="3069259" y="3894792"/>
              <a:ext cx="1436886"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Health </a:t>
              </a:r>
            </a:p>
          </p:txBody>
        </p:sp>
        <p:sp>
          <p:nvSpPr>
            <p:cNvPr id="9" name="TextBox 9"/>
            <p:cNvSpPr txBox="1"/>
            <p:nvPr/>
          </p:nvSpPr>
          <p:spPr>
            <a:xfrm rot="-2700000">
              <a:off x="3710869" y="4296027"/>
              <a:ext cx="2571750"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Professional </a:t>
              </a:r>
            </a:p>
          </p:txBody>
        </p:sp>
        <p:sp>
          <p:nvSpPr>
            <p:cNvPr id="10" name="TextBox 10"/>
            <p:cNvSpPr txBox="1"/>
            <p:nvPr/>
          </p:nvSpPr>
          <p:spPr>
            <a:xfrm rot="-2700000">
              <a:off x="6449706" y="3828562"/>
              <a:ext cx="1249561"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Retail </a:t>
              </a:r>
            </a:p>
          </p:txBody>
        </p:sp>
        <p:sp>
          <p:nvSpPr>
            <p:cNvPr id="11" name="TextBox 11"/>
            <p:cNvSpPr txBox="1"/>
            <p:nvPr/>
          </p:nvSpPr>
          <p:spPr>
            <a:xfrm rot="-2700000">
              <a:off x="8268148" y="3742338"/>
              <a:ext cx="1005681"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Food</a:t>
              </a:r>
            </a:p>
          </p:txBody>
        </p:sp>
        <p:sp>
          <p:nvSpPr>
            <p:cNvPr id="12" name="TextBox 12"/>
            <p:cNvSpPr txBox="1"/>
            <p:nvPr/>
          </p:nvSpPr>
          <p:spPr>
            <a:xfrm>
              <a:off x="0" y="-38100"/>
              <a:ext cx="1595834"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40,000 </a:t>
              </a:r>
            </a:p>
          </p:txBody>
        </p:sp>
        <p:sp>
          <p:nvSpPr>
            <p:cNvPr id="13" name="TextBox 13"/>
            <p:cNvSpPr txBox="1"/>
            <p:nvPr/>
          </p:nvSpPr>
          <p:spPr>
            <a:xfrm>
              <a:off x="12700" y="706234"/>
              <a:ext cx="1583134"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30,000 </a:t>
              </a:r>
            </a:p>
          </p:txBody>
        </p:sp>
        <p:sp>
          <p:nvSpPr>
            <p:cNvPr id="14" name="TextBox 14"/>
            <p:cNvSpPr txBox="1"/>
            <p:nvPr/>
          </p:nvSpPr>
          <p:spPr>
            <a:xfrm>
              <a:off x="26392" y="1450568"/>
              <a:ext cx="1569442"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20,000 </a:t>
              </a:r>
            </a:p>
          </p:txBody>
        </p:sp>
        <p:sp>
          <p:nvSpPr>
            <p:cNvPr id="15" name="TextBox 15"/>
            <p:cNvSpPr txBox="1"/>
            <p:nvPr/>
          </p:nvSpPr>
          <p:spPr>
            <a:xfrm>
              <a:off x="38695" y="2194902"/>
              <a:ext cx="1557139"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10,000 </a:t>
              </a:r>
            </a:p>
          </p:txBody>
        </p:sp>
        <p:sp>
          <p:nvSpPr>
            <p:cNvPr id="16" name="TextBox 16"/>
            <p:cNvSpPr txBox="1"/>
            <p:nvPr/>
          </p:nvSpPr>
          <p:spPr>
            <a:xfrm>
              <a:off x="1216422" y="2939236"/>
              <a:ext cx="379412"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0 </a:t>
              </a:r>
            </a:p>
          </p:txBody>
        </p:sp>
        <p:grpSp>
          <p:nvGrpSpPr>
            <p:cNvPr id="17" name="Group 17"/>
            <p:cNvGrpSpPr>
              <a:grpSpLocks noChangeAspect="1"/>
            </p:cNvGrpSpPr>
            <p:nvPr/>
          </p:nvGrpSpPr>
          <p:grpSpPr>
            <a:xfrm>
              <a:off x="1799034" y="530144"/>
              <a:ext cx="7903204" cy="2685952"/>
              <a:chOff x="0" y="291384"/>
              <a:chExt cx="7903204" cy="2685952"/>
            </a:xfrm>
          </p:grpSpPr>
          <p:sp>
            <p:nvSpPr>
              <p:cNvPr id="18" name="Freeform 18"/>
              <p:cNvSpPr/>
              <p:nvPr/>
            </p:nvSpPr>
            <p:spPr>
              <a:xfrm>
                <a:off x="0" y="291384"/>
                <a:ext cx="1462093" cy="2685952"/>
              </a:xfrm>
              <a:custGeom>
                <a:avLst/>
                <a:gdLst/>
                <a:ahLst/>
                <a:cxnLst/>
                <a:rect l="l" t="t" r="r" b="b"/>
                <a:pathLst>
                  <a:path w="1462093" h="2685952">
                    <a:moveTo>
                      <a:pt x="0" y="2685952"/>
                    </a:moveTo>
                    <a:lnTo>
                      <a:pt x="0" y="116967"/>
                    </a:lnTo>
                    <a:cubicBezTo>
                      <a:pt x="0" y="52368"/>
                      <a:pt x="52368" y="0"/>
                      <a:pt x="116967" y="0"/>
                    </a:cubicBezTo>
                    <a:lnTo>
                      <a:pt x="1345125" y="0"/>
                    </a:lnTo>
                    <a:cubicBezTo>
                      <a:pt x="1409725" y="0"/>
                      <a:pt x="1462093" y="52368"/>
                      <a:pt x="1462093" y="116967"/>
                    </a:cubicBezTo>
                    <a:lnTo>
                      <a:pt x="1462093" y="2685952"/>
                    </a:lnTo>
                    <a:close/>
                  </a:path>
                </a:pathLst>
              </a:custGeom>
              <a:solidFill>
                <a:srgbClr val="105652"/>
              </a:solidFill>
            </p:spPr>
          </p:sp>
          <p:sp>
            <p:nvSpPr>
              <p:cNvPr id="19" name="Freeform 19"/>
              <p:cNvSpPr/>
              <p:nvPr/>
            </p:nvSpPr>
            <p:spPr>
              <a:xfrm>
                <a:off x="1610278" y="1556751"/>
                <a:ext cx="1462093" cy="1420585"/>
              </a:xfrm>
              <a:custGeom>
                <a:avLst/>
                <a:gdLst/>
                <a:ahLst/>
                <a:cxnLst/>
                <a:rect l="l" t="t" r="r" b="b"/>
                <a:pathLst>
                  <a:path w="1462093" h="1420585">
                    <a:moveTo>
                      <a:pt x="0" y="1420585"/>
                    </a:moveTo>
                    <a:lnTo>
                      <a:pt x="0" y="116968"/>
                    </a:lnTo>
                    <a:cubicBezTo>
                      <a:pt x="0" y="52368"/>
                      <a:pt x="52368" y="0"/>
                      <a:pt x="116967" y="0"/>
                    </a:cubicBezTo>
                    <a:lnTo>
                      <a:pt x="1345125" y="0"/>
                    </a:lnTo>
                    <a:cubicBezTo>
                      <a:pt x="1376147" y="0"/>
                      <a:pt x="1405898" y="12323"/>
                      <a:pt x="1427834" y="34259"/>
                    </a:cubicBezTo>
                    <a:cubicBezTo>
                      <a:pt x="1449769" y="56195"/>
                      <a:pt x="1462093" y="85946"/>
                      <a:pt x="1462093" y="116968"/>
                    </a:cubicBezTo>
                    <a:lnTo>
                      <a:pt x="1462093" y="1420585"/>
                    </a:lnTo>
                    <a:close/>
                  </a:path>
                </a:pathLst>
              </a:custGeom>
              <a:solidFill>
                <a:srgbClr val="105652"/>
              </a:solidFill>
            </p:spPr>
          </p:sp>
          <p:sp>
            <p:nvSpPr>
              <p:cNvPr id="20" name="Freeform 20"/>
              <p:cNvSpPr/>
              <p:nvPr/>
            </p:nvSpPr>
            <p:spPr>
              <a:xfrm>
                <a:off x="3220556" y="1631185"/>
                <a:ext cx="1462093" cy="1346151"/>
              </a:xfrm>
              <a:custGeom>
                <a:avLst/>
                <a:gdLst/>
                <a:ahLst/>
                <a:cxnLst/>
                <a:rect l="l" t="t" r="r" b="b"/>
                <a:pathLst>
                  <a:path w="1462093" h="1346151">
                    <a:moveTo>
                      <a:pt x="0" y="1346151"/>
                    </a:moveTo>
                    <a:lnTo>
                      <a:pt x="0" y="116967"/>
                    </a:lnTo>
                    <a:cubicBezTo>
                      <a:pt x="0" y="85945"/>
                      <a:pt x="12323" y="56194"/>
                      <a:pt x="34259" y="34258"/>
                    </a:cubicBezTo>
                    <a:cubicBezTo>
                      <a:pt x="56194" y="12323"/>
                      <a:pt x="85945" y="0"/>
                      <a:pt x="116967" y="0"/>
                    </a:cubicBezTo>
                    <a:lnTo>
                      <a:pt x="1345125" y="0"/>
                    </a:lnTo>
                    <a:cubicBezTo>
                      <a:pt x="1409724" y="0"/>
                      <a:pt x="1462092" y="52368"/>
                      <a:pt x="1462092" y="116967"/>
                    </a:cubicBezTo>
                    <a:lnTo>
                      <a:pt x="1462092" y="1346151"/>
                    </a:lnTo>
                    <a:close/>
                  </a:path>
                </a:pathLst>
              </a:custGeom>
              <a:solidFill>
                <a:srgbClr val="105652"/>
              </a:solidFill>
            </p:spPr>
          </p:sp>
          <p:sp>
            <p:nvSpPr>
              <p:cNvPr id="21" name="Freeform 21"/>
              <p:cNvSpPr/>
              <p:nvPr/>
            </p:nvSpPr>
            <p:spPr>
              <a:xfrm>
                <a:off x="4830833" y="2226652"/>
                <a:ext cx="1462093" cy="750684"/>
              </a:xfrm>
              <a:custGeom>
                <a:avLst/>
                <a:gdLst/>
                <a:ahLst/>
                <a:cxnLst/>
                <a:rect l="l" t="t" r="r" b="b"/>
                <a:pathLst>
                  <a:path w="1462093" h="750684">
                    <a:moveTo>
                      <a:pt x="0" y="750684"/>
                    </a:moveTo>
                    <a:lnTo>
                      <a:pt x="0" y="116967"/>
                    </a:lnTo>
                    <a:cubicBezTo>
                      <a:pt x="0" y="52368"/>
                      <a:pt x="52369" y="0"/>
                      <a:pt x="116968" y="0"/>
                    </a:cubicBezTo>
                    <a:lnTo>
                      <a:pt x="1345126" y="0"/>
                    </a:lnTo>
                    <a:cubicBezTo>
                      <a:pt x="1376147" y="0"/>
                      <a:pt x="1405899" y="12323"/>
                      <a:pt x="1427834" y="34259"/>
                    </a:cubicBezTo>
                    <a:cubicBezTo>
                      <a:pt x="1449770" y="56194"/>
                      <a:pt x="1462093" y="85945"/>
                      <a:pt x="1462093" y="116967"/>
                    </a:cubicBezTo>
                    <a:lnTo>
                      <a:pt x="1462093" y="750684"/>
                    </a:lnTo>
                    <a:close/>
                  </a:path>
                </a:pathLst>
              </a:custGeom>
              <a:solidFill>
                <a:srgbClr val="105652"/>
              </a:solidFill>
            </p:spPr>
          </p:sp>
          <p:sp>
            <p:nvSpPr>
              <p:cNvPr id="22" name="Freeform 22"/>
              <p:cNvSpPr/>
              <p:nvPr/>
            </p:nvSpPr>
            <p:spPr>
              <a:xfrm>
                <a:off x="6441111" y="2226652"/>
                <a:ext cx="1462093" cy="750684"/>
              </a:xfrm>
              <a:custGeom>
                <a:avLst/>
                <a:gdLst/>
                <a:ahLst/>
                <a:cxnLst/>
                <a:rect l="l" t="t" r="r" b="b"/>
                <a:pathLst>
                  <a:path w="1462093" h="750684">
                    <a:moveTo>
                      <a:pt x="0" y="750684"/>
                    </a:moveTo>
                    <a:lnTo>
                      <a:pt x="0" y="116967"/>
                    </a:lnTo>
                    <a:cubicBezTo>
                      <a:pt x="0" y="85945"/>
                      <a:pt x="12323" y="56194"/>
                      <a:pt x="34259" y="34259"/>
                    </a:cubicBezTo>
                    <a:cubicBezTo>
                      <a:pt x="56195" y="12323"/>
                      <a:pt x="85946" y="0"/>
                      <a:pt x="116968" y="0"/>
                    </a:cubicBezTo>
                    <a:lnTo>
                      <a:pt x="1345125" y="0"/>
                    </a:lnTo>
                    <a:cubicBezTo>
                      <a:pt x="1409725" y="0"/>
                      <a:pt x="1462093" y="52368"/>
                      <a:pt x="1462093" y="116967"/>
                    </a:cubicBezTo>
                    <a:lnTo>
                      <a:pt x="1462093" y="750684"/>
                    </a:lnTo>
                    <a:close/>
                  </a:path>
                </a:pathLst>
              </a:custGeom>
              <a:solidFill>
                <a:srgbClr val="105652"/>
              </a:solidFill>
            </p:spPr>
          </p:sp>
        </p:grpSp>
      </p:grpSp>
      <p:pic>
        <p:nvPicPr>
          <p:cNvPr id="23" name="Picture 23"/>
          <p:cNvPicPr>
            <a:picLocks noChangeAspect="1"/>
          </p:cNvPicPr>
          <p:nvPr/>
        </p:nvPicPr>
        <p:blipFill>
          <a:blip r:embed="rId2"/>
          <a:srcRect/>
          <a:stretch>
            <a:fillRect/>
          </a:stretch>
        </p:blipFill>
        <p:spPr>
          <a:xfrm>
            <a:off x="15033250" y="2591108"/>
            <a:ext cx="1097449" cy="1097449"/>
          </a:xfrm>
          <a:prstGeom prst="rect">
            <a:avLst/>
          </a:prstGeom>
        </p:spPr>
      </p:pic>
      <p:pic>
        <p:nvPicPr>
          <p:cNvPr id="24" name="Picture 24"/>
          <p:cNvPicPr>
            <a:picLocks noChangeAspect="1"/>
          </p:cNvPicPr>
          <p:nvPr/>
        </p:nvPicPr>
        <p:blipFill>
          <a:blip r:embed="rId3"/>
          <a:srcRect/>
          <a:stretch>
            <a:fillRect/>
          </a:stretch>
        </p:blipFill>
        <p:spPr>
          <a:xfrm>
            <a:off x="12734360" y="2128345"/>
            <a:ext cx="982177" cy="952414"/>
          </a:xfrm>
          <a:prstGeom prst="rect">
            <a:avLst/>
          </a:prstGeom>
        </p:spPr>
      </p:pic>
      <p:pic>
        <p:nvPicPr>
          <p:cNvPr id="25" name="Picture 25"/>
          <p:cNvPicPr>
            <a:picLocks noChangeAspect="1"/>
          </p:cNvPicPr>
          <p:nvPr/>
        </p:nvPicPr>
        <p:blipFill>
          <a:blip r:embed="rId4"/>
          <a:srcRect/>
          <a:stretch>
            <a:fillRect/>
          </a:stretch>
        </p:blipFill>
        <p:spPr>
          <a:xfrm>
            <a:off x="11083054" y="760194"/>
            <a:ext cx="1697514" cy="1697514"/>
          </a:xfrm>
          <a:prstGeom prst="rect">
            <a:avLst/>
          </a:prstGeom>
        </p:spPr>
      </p:pic>
      <p:pic>
        <p:nvPicPr>
          <p:cNvPr id="26" name="Picture 26"/>
          <p:cNvPicPr>
            <a:picLocks noChangeAspect="1"/>
          </p:cNvPicPr>
          <p:nvPr/>
        </p:nvPicPr>
        <p:blipFill>
          <a:blip r:embed="rId5"/>
          <a:srcRect/>
          <a:stretch>
            <a:fillRect/>
          </a:stretch>
        </p:blipFill>
        <p:spPr>
          <a:xfrm>
            <a:off x="16023850" y="2386497"/>
            <a:ext cx="1506672" cy="1506672"/>
          </a:xfrm>
          <a:prstGeom prst="rect">
            <a:avLst/>
          </a:prstGeom>
        </p:spPr>
      </p:pic>
      <p:grpSp>
        <p:nvGrpSpPr>
          <p:cNvPr id="27" name="Group 27"/>
          <p:cNvGrpSpPr/>
          <p:nvPr/>
        </p:nvGrpSpPr>
        <p:grpSpPr>
          <a:xfrm>
            <a:off x="669952" y="6532392"/>
            <a:ext cx="8602485" cy="3200893"/>
            <a:chOff x="0" y="0"/>
            <a:chExt cx="11344438" cy="4221145"/>
          </a:xfrm>
        </p:grpSpPr>
        <p:sp>
          <p:nvSpPr>
            <p:cNvPr id="28" name="Freeform 28"/>
            <p:cNvSpPr/>
            <p:nvPr/>
          </p:nvSpPr>
          <p:spPr>
            <a:xfrm>
              <a:off x="31750" y="31750"/>
              <a:ext cx="11280938" cy="4157645"/>
            </a:xfrm>
            <a:custGeom>
              <a:avLst/>
              <a:gdLst/>
              <a:ahLst/>
              <a:cxnLst/>
              <a:rect l="l" t="t" r="r" b="b"/>
              <a:pathLst>
                <a:path w="11280938" h="4157645">
                  <a:moveTo>
                    <a:pt x="11188228" y="4157645"/>
                  </a:moveTo>
                  <a:lnTo>
                    <a:pt x="92710" y="4157645"/>
                  </a:lnTo>
                  <a:cubicBezTo>
                    <a:pt x="41910" y="4157645"/>
                    <a:pt x="0" y="4115735"/>
                    <a:pt x="0" y="4064935"/>
                  </a:cubicBezTo>
                  <a:lnTo>
                    <a:pt x="0" y="92710"/>
                  </a:lnTo>
                  <a:cubicBezTo>
                    <a:pt x="0" y="41910"/>
                    <a:pt x="41910" y="0"/>
                    <a:pt x="92710" y="0"/>
                  </a:cubicBezTo>
                  <a:lnTo>
                    <a:pt x="11186957" y="0"/>
                  </a:lnTo>
                  <a:cubicBezTo>
                    <a:pt x="11237757" y="0"/>
                    <a:pt x="11279668" y="41910"/>
                    <a:pt x="11279668" y="92710"/>
                  </a:cubicBezTo>
                  <a:lnTo>
                    <a:pt x="11279668" y="4063665"/>
                  </a:lnTo>
                  <a:cubicBezTo>
                    <a:pt x="11280938" y="4115735"/>
                    <a:pt x="11239028" y="4157645"/>
                    <a:pt x="11188228" y="4157645"/>
                  </a:cubicBezTo>
                  <a:close/>
                </a:path>
              </a:pathLst>
            </a:custGeom>
            <a:solidFill>
              <a:srgbClr val="F9C041"/>
            </a:solidFill>
          </p:spPr>
        </p:sp>
        <p:sp>
          <p:nvSpPr>
            <p:cNvPr id="29" name="Freeform 29"/>
            <p:cNvSpPr/>
            <p:nvPr/>
          </p:nvSpPr>
          <p:spPr>
            <a:xfrm>
              <a:off x="0" y="0"/>
              <a:ext cx="11344438" cy="4221145"/>
            </a:xfrm>
            <a:custGeom>
              <a:avLst/>
              <a:gdLst/>
              <a:ahLst/>
              <a:cxnLst/>
              <a:rect l="l" t="t" r="r" b="b"/>
              <a:pathLst>
                <a:path w="11344438" h="4221145">
                  <a:moveTo>
                    <a:pt x="11219978" y="59690"/>
                  </a:moveTo>
                  <a:cubicBezTo>
                    <a:pt x="11255538" y="59690"/>
                    <a:pt x="11284748" y="88900"/>
                    <a:pt x="11284748" y="124460"/>
                  </a:cubicBezTo>
                  <a:lnTo>
                    <a:pt x="11284748" y="4096685"/>
                  </a:lnTo>
                  <a:cubicBezTo>
                    <a:pt x="11284748" y="4132245"/>
                    <a:pt x="11255538" y="4161455"/>
                    <a:pt x="11219978" y="4161455"/>
                  </a:cubicBezTo>
                  <a:lnTo>
                    <a:pt x="124460" y="4161455"/>
                  </a:lnTo>
                  <a:cubicBezTo>
                    <a:pt x="88900" y="4161455"/>
                    <a:pt x="59690" y="4132245"/>
                    <a:pt x="59690" y="4096685"/>
                  </a:cubicBezTo>
                  <a:lnTo>
                    <a:pt x="59690" y="124460"/>
                  </a:lnTo>
                  <a:cubicBezTo>
                    <a:pt x="59690" y="88900"/>
                    <a:pt x="88900" y="59690"/>
                    <a:pt x="124460" y="59690"/>
                  </a:cubicBezTo>
                  <a:lnTo>
                    <a:pt x="11219978" y="59690"/>
                  </a:lnTo>
                  <a:moveTo>
                    <a:pt x="11219978" y="0"/>
                  </a:moveTo>
                  <a:lnTo>
                    <a:pt x="124460" y="0"/>
                  </a:lnTo>
                  <a:cubicBezTo>
                    <a:pt x="55880" y="0"/>
                    <a:pt x="0" y="55880"/>
                    <a:pt x="0" y="124460"/>
                  </a:cubicBezTo>
                  <a:lnTo>
                    <a:pt x="0" y="4096685"/>
                  </a:lnTo>
                  <a:cubicBezTo>
                    <a:pt x="0" y="4165265"/>
                    <a:pt x="55880" y="4221145"/>
                    <a:pt x="124460" y="4221145"/>
                  </a:cubicBezTo>
                  <a:lnTo>
                    <a:pt x="11219978" y="4221145"/>
                  </a:lnTo>
                  <a:cubicBezTo>
                    <a:pt x="11288557" y="4221145"/>
                    <a:pt x="11344438" y="4165265"/>
                    <a:pt x="11344438" y="4096685"/>
                  </a:cubicBezTo>
                  <a:lnTo>
                    <a:pt x="11344438" y="124460"/>
                  </a:lnTo>
                  <a:cubicBezTo>
                    <a:pt x="11344438" y="55880"/>
                    <a:pt x="11288557" y="0"/>
                    <a:pt x="11219978" y="0"/>
                  </a:cubicBezTo>
                  <a:close/>
                </a:path>
              </a:pathLst>
            </a:custGeom>
            <a:solidFill>
              <a:srgbClr val="000000"/>
            </a:solidFill>
          </p:spPr>
        </p:sp>
      </p:grpSp>
      <p:sp>
        <p:nvSpPr>
          <p:cNvPr id="30" name="TextBox 30"/>
          <p:cNvSpPr txBox="1"/>
          <p:nvPr/>
        </p:nvSpPr>
        <p:spPr>
          <a:xfrm>
            <a:off x="1028712" y="4471989"/>
            <a:ext cx="3483950" cy="1267459"/>
          </a:xfrm>
          <a:prstGeom prst="rect">
            <a:avLst/>
          </a:prstGeom>
        </p:spPr>
        <p:txBody>
          <a:bodyPr lIns="0" tIns="0" rIns="0" bIns="0" rtlCol="0" anchor="t">
            <a:spAutoFit/>
          </a:bodyPr>
          <a:lstStyle/>
          <a:p>
            <a:pPr>
              <a:lnSpc>
                <a:spcPts val="9399"/>
              </a:lnSpc>
            </a:pPr>
            <a:r>
              <a:rPr lang="en-US" sz="9399">
                <a:solidFill>
                  <a:srgbClr val="105652"/>
                </a:solidFill>
                <a:latin typeface="Bebas Neue Bold"/>
              </a:rPr>
              <a:t>£30,500</a:t>
            </a:r>
          </a:p>
        </p:txBody>
      </p:sp>
      <p:sp>
        <p:nvSpPr>
          <p:cNvPr id="31" name="TextBox 31"/>
          <p:cNvSpPr txBox="1"/>
          <p:nvPr/>
        </p:nvSpPr>
        <p:spPr>
          <a:xfrm>
            <a:off x="5327389" y="1721353"/>
            <a:ext cx="3483950" cy="1267459"/>
          </a:xfrm>
          <a:prstGeom prst="rect">
            <a:avLst/>
          </a:prstGeom>
        </p:spPr>
        <p:txBody>
          <a:bodyPr lIns="0" tIns="0" rIns="0" bIns="0" rtlCol="0" anchor="t">
            <a:spAutoFit/>
          </a:bodyPr>
          <a:lstStyle/>
          <a:p>
            <a:pPr>
              <a:lnSpc>
                <a:spcPts val="9399"/>
              </a:lnSpc>
            </a:pPr>
            <a:r>
              <a:rPr lang="en-US" sz="9399" dirty="0">
                <a:solidFill>
                  <a:srgbClr val="105652"/>
                </a:solidFill>
                <a:latin typeface="Bebas Neue Bold"/>
              </a:rPr>
              <a:t>64%</a:t>
            </a:r>
          </a:p>
        </p:txBody>
      </p:sp>
      <p:sp>
        <p:nvSpPr>
          <p:cNvPr id="32" name="TextBox 32"/>
          <p:cNvSpPr txBox="1"/>
          <p:nvPr/>
        </p:nvSpPr>
        <p:spPr>
          <a:xfrm>
            <a:off x="5327389" y="4471989"/>
            <a:ext cx="3483950" cy="1267459"/>
          </a:xfrm>
          <a:prstGeom prst="rect">
            <a:avLst/>
          </a:prstGeom>
        </p:spPr>
        <p:txBody>
          <a:bodyPr lIns="0" tIns="0" rIns="0" bIns="0" rtlCol="0" anchor="t">
            <a:spAutoFit/>
          </a:bodyPr>
          <a:lstStyle/>
          <a:p>
            <a:pPr>
              <a:lnSpc>
                <a:spcPts val="9399"/>
              </a:lnSpc>
            </a:pPr>
            <a:r>
              <a:rPr lang="en-US" sz="9399">
                <a:solidFill>
                  <a:srgbClr val="105652"/>
                </a:solidFill>
                <a:latin typeface="Bebas Neue Bold"/>
              </a:rPr>
              <a:t>5,000</a:t>
            </a:r>
          </a:p>
        </p:txBody>
      </p:sp>
      <p:sp>
        <p:nvSpPr>
          <p:cNvPr id="33" name="TextBox 33"/>
          <p:cNvSpPr txBox="1"/>
          <p:nvPr/>
        </p:nvSpPr>
        <p:spPr>
          <a:xfrm>
            <a:off x="1028700" y="3010516"/>
            <a:ext cx="2038858" cy="478156"/>
          </a:xfrm>
          <a:prstGeom prst="rect">
            <a:avLst/>
          </a:prstGeom>
        </p:spPr>
        <p:txBody>
          <a:bodyPr lIns="0" tIns="0" rIns="0" bIns="0" rtlCol="0" anchor="t">
            <a:spAutoFit/>
          </a:bodyPr>
          <a:lstStyle/>
          <a:p>
            <a:pPr>
              <a:lnSpc>
                <a:spcPts val="3839"/>
              </a:lnSpc>
            </a:pPr>
            <a:r>
              <a:rPr lang="en-US" sz="2399" dirty="0">
                <a:solidFill>
                  <a:srgbClr val="000000"/>
                </a:solidFill>
                <a:latin typeface="Poppins"/>
              </a:rPr>
              <a:t>Jobs</a:t>
            </a:r>
          </a:p>
        </p:txBody>
      </p:sp>
      <p:sp>
        <p:nvSpPr>
          <p:cNvPr id="34" name="TextBox 34"/>
          <p:cNvSpPr txBox="1"/>
          <p:nvPr/>
        </p:nvSpPr>
        <p:spPr>
          <a:xfrm>
            <a:off x="1028712" y="5443221"/>
            <a:ext cx="243578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Median Salary </a:t>
            </a:r>
          </a:p>
        </p:txBody>
      </p:sp>
      <p:sp>
        <p:nvSpPr>
          <p:cNvPr id="35" name="TextBox 35"/>
          <p:cNvSpPr txBox="1"/>
          <p:nvPr/>
        </p:nvSpPr>
        <p:spPr>
          <a:xfrm>
            <a:off x="5327389" y="2592832"/>
            <a:ext cx="3945048" cy="1426224"/>
          </a:xfrm>
          <a:prstGeom prst="rect">
            <a:avLst/>
          </a:prstGeom>
        </p:spPr>
        <p:txBody>
          <a:bodyPr wrap="square" lIns="0" tIns="0" rIns="0" bIns="0" rtlCol="0" anchor="t">
            <a:spAutoFit/>
          </a:bodyPr>
          <a:lstStyle/>
          <a:p>
            <a:pPr>
              <a:lnSpc>
                <a:spcPts val="3839"/>
              </a:lnSpc>
            </a:pPr>
            <a:r>
              <a:rPr lang="en-US" sz="2399" dirty="0">
                <a:solidFill>
                  <a:srgbClr val="000000"/>
                </a:solidFill>
                <a:latin typeface="Poppins"/>
              </a:rPr>
              <a:t>Of people have a university level qualification</a:t>
            </a:r>
          </a:p>
        </p:txBody>
      </p:sp>
      <p:sp>
        <p:nvSpPr>
          <p:cNvPr id="36" name="TextBox 36"/>
          <p:cNvSpPr txBox="1"/>
          <p:nvPr/>
        </p:nvSpPr>
        <p:spPr>
          <a:xfrm>
            <a:off x="5327389" y="5443221"/>
            <a:ext cx="331552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Businesses</a:t>
            </a:r>
          </a:p>
        </p:txBody>
      </p:sp>
      <p:sp>
        <p:nvSpPr>
          <p:cNvPr id="37" name="TextBox 37"/>
          <p:cNvSpPr txBox="1"/>
          <p:nvPr/>
        </p:nvSpPr>
        <p:spPr>
          <a:xfrm>
            <a:off x="1028700" y="331039"/>
            <a:ext cx="5327435"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Jobs in </a:t>
            </a:r>
            <a:r>
              <a:rPr lang="en-US" sz="5700">
                <a:solidFill>
                  <a:srgbClr val="B91646"/>
                </a:solidFill>
                <a:latin typeface="Bebas Neue Bold"/>
              </a:rPr>
              <a:t>Cambridge</a:t>
            </a:r>
          </a:p>
        </p:txBody>
      </p:sp>
      <p:sp>
        <p:nvSpPr>
          <p:cNvPr id="38" name="TextBox 38"/>
          <p:cNvSpPr txBox="1"/>
          <p:nvPr/>
        </p:nvSpPr>
        <p:spPr>
          <a:xfrm>
            <a:off x="1028700" y="1754155"/>
            <a:ext cx="3483950" cy="1267459"/>
          </a:xfrm>
          <a:prstGeom prst="rect">
            <a:avLst/>
          </a:prstGeom>
        </p:spPr>
        <p:txBody>
          <a:bodyPr lIns="0" tIns="0" rIns="0" bIns="0" rtlCol="0" anchor="t">
            <a:spAutoFit/>
          </a:bodyPr>
          <a:lstStyle/>
          <a:p>
            <a:pPr>
              <a:lnSpc>
                <a:spcPts val="9399"/>
              </a:lnSpc>
            </a:pPr>
            <a:r>
              <a:rPr lang="en-US" sz="9399" dirty="0">
                <a:solidFill>
                  <a:srgbClr val="105652"/>
                </a:solidFill>
                <a:latin typeface="Bebas Neue Bold"/>
              </a:rPr>
              <a:t>69,600</a:t>
            </a:r>
          </a:p>
        </p:txBody>
      </p:sp>
      <p:sp>
        <p:nvSpPr>
          <p:cNvPr id="39" name="TextBox 39"/>
          <p:cNvSpPr txBox="1"/>
          <p:nvPr/>
        </p:nvSpPr>
        <p:spPr>
          <a:xfrm>
            <a:off x="10203463" y="360462"/>
            <a:ext cx="7275786" cy="589915"/>
          </a:xfrm>
          <a:prstGeom prst="rect">
            <a:avLst/>
          </a:prstGeom>
        </p:spPr>
        <p:txBody>
          <a:bodyPr lIns="0" tIns="0" rIns="0" bIns="0" rtlCol="0" anchor="t">
            <a:spAutoFit/>
          </a:bodyPr>
          <a:lstStyle/>
          <a:p>
            <a:pPr algn="ctr">
              <a:lnSpc>
                <a:spcPts val="4759"/>
              </a:lnSpc>
            </a:pPr>
            <a:r>
              <a:rPr lang="en-US" sz="3399">
                <a:solidFill>
                  <a:srgbClr val="000000"/>
                </a:solidFill>
                <a:latin typeface="Bebas Neue Bold"/>
              </a:rPr>
              <a:t>Top Sectors in cambridge</a:t>
            </a:r>
          </a:p>
        </p:txBody>
      </p:sp>
      <p:sp>
        <p:nvSpPr>
          <p:cNvPr id="40" name="TextBox 40"/>
          <p:cNvSpPr txBox="1"/>
          <p:nvPr/>
        </p:nvSpPr>
        <p:spPr>
          <a:xfrm>
            <a:off x="2808481" y="6675170"/>
            <a:ext cx="4325425"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MAJOR EMPLOYERS </a:t>
            </a:r>
          </a:p>
        </p:txBody>
      </p:sp>
      <p:sp>
        <p:nvSpPr>
          <p:cNvPr id="41" name="TextBox 41"/>
          <p:cNvSpPr txBox="1"/>
          <p:nvPr/>
        </p:nvSpPr>
        <p:spPr>
          <a:xfrm>
            <a:off x="1021769" y="7966958"/>
            <a:ext cx="2038869"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ASTRAZENECA</a:t>
            </a:r>
          </a:p>
        </p:txBody>
      </p:sp>
      <p:sp>
        <p:nvSpPr>
          <p:cNvPr id="42" name="TextBox 42"/>
          <p:cNvSpPr txBox="1"/>
          <p:nvPr/>
        </p:nvSpPr>
        <p:spPr>
          <a:xfrm>
            <a:off x="1021769" y="8788667"/>
            <a:ext cx="2038869" cy="82423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UNIVERSITY OF CAMBRIDGE</a:t>
            </a:r>
          </a:p>
        </p:txBody>
      </p:sp>
      <p:sp>
        <p:nvSpPr>
          <p:cNvPr id="43" name="TextBox 43"/>
          <p:cNvSpPr txBox="1"/>
          <p:nvPr/>
        </p:nvSpPr>
        <p:spPr>
          <a:xfrm>
            <a:off x="2939081" y="7710246"/>
            <a:ext cx="6003138" cy="816610"/>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is a major global pharmaceutical company with a huge presence in Cambridge, with opportunities in life sciences, digital and research.</a:t>
            </a:r>
          </a:p>
        </p:txBody>
      </p:sp>
      <p:sp>
        <p:nvSpPr>
          <p:cNvPr id="44" name="TextBox 44"/>
          <p:cNvSpPr txBox="1"/>
          <p:nvPr/>
        </p:nvSpPr>
        <p:spPr>
          <a:xfrm>
            <a:off x="3060626" y="8749614"/>
            <a:ext cx="6003138" cy="816610"/>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is one of the largest employers in Cambridge, with opportunities in professional services, digital, academia and student services including mental health support.</a:t>
            </a:r>
          </a:p>
        </p:txBody>
      </p:sp>
      <p:grpSp>
        <p:nvGrpSpPr>
          <p:cNvPr id="45" name="Group 45"/>
          <p:cNvGrpSpPr/>
          <p:nvPr/>
        </p:nvGrpSpPr>
        <p:grpSpPr>
          <a:xfrm>
            <a:off x="9909658" y="6522867"/>
            <a:ext cx="7742469" cy="3200893"/>
            <a:chOff x="0" y="0"/>
            <a:chExt cx="10210301" cy="4221145"/>
          </a:xfrm>
        </p:grpSpPr>
        <p:sp>
          <p:nvSpPr>
            <p:cNvPr id="46" name="Freeform 46"/>
            <p:cNvSpPr/>
            <p:nvPr/>
          </p:nvSpPr>
          <p:spPr>
            <a:xfrm>
              <a:off x="31750" y="31750"/>
              <a:ext cx="10146801" cy="4157645"/>
            </a:xfrm>
            <a:custGeom>
              <a:avLst/>
              <a:gdLst/>
              <a:ahLst/>
              <a:cxnLst/>
              <a:rect l="l" t="t" r="r" b="b"/>
              <a:pathLst>
                <a:path w="10146801" h="4157645">
                  <a:moveTo>
                    <a:pt x="10054091" y="4157645"/>
                  </a:moveTo>
                  <a:lnTo>
                    <a:pt x="92710" y="4157645"/>
                  </a:lnTo>
                  <a:cubicBezTo>
                    <a:pt x="41910" y="4157645"/>
                    <a:pt x="0" y="4115735"/>
                    <a:pt x="0" y="4064935"/>
                  </a:cubicBezTo>
                  <a:lnTo>
                    <a:pt x="0" y="92710"/>
                  </a:lnTo>
                  <a:cubicBezTo>
                    <a:pt x="0" y="41910"/>
                    <a:pt x="41910" y="0"/>
                    <a:pt x="92710" y="0"/>
                  </a:cubicBezTo>
                  <a:lnTo>
                    <a:pt x="10052820" y="0"/>
                  </a:lnTo>
                  <a:cubicBezTo>
                    <a:pt x="10103620" y="0"/>
                    <a:pt x="10145530" y="41910"/>
                    <a:pt x="10145530" y="92710"/>
                  </a:cubicBezTo>
                  <a:lnTo>
                    <a:pt x="10145530" y="4063665"/>
                  </a:lnTo>
                  <a:cubicBezTo>
                    <a:pt x="10146801" y="4115735"/>
                    <a:pt x="10104891" y="4157645"/>
                    <a:pt x="10054091" y="4157645"/>
                  </a:cubicBezTo>
                  <a:close/>
                </a:path>
              </a:pathLst>
            </a:custGeom>
            <a:solidFill>
              <a:srgbClr val="F9C041"/>
            </a:solidFill>
          </p:spPr>
        </p:sp>
        <p:sp>
          <p:nvSpPr>
            <p:cNvPr id="47" name="Freeform 47"/>
            <p:cNvSpPr/>
            <p:nvPr/>
          </p:nvSpPr>
          <p:spPr>
            <a:xfrm>
              <a:off x="0" y="0"/>
              <a:ext cx="10210301" cy="4221145"/>
            </a:xfrm>
            <a:custGeom>
              <a:avLst/>
              <a:gdLst/>
              <a:ahLst/>
              <a:cxnLst/>
              <a:rect l="l" t="t" r="r" b="b"/>
              <a:pathLst>
                <a:path w="10210301" h="4221145">
                  <a:moveTo>
                    <a:pt x="10085841" y="59690"/>
                  </a:moveTo>
                  <a:cubicBezTo>
                    <a:pt x="10121401" y="59690"/>
                    <a:pt x="10150611" y="88900"/>
                    <a:pt x="10150611" y="124460"/>
                  </a:cubicBezTo>
                  <a:lnTo>
                    <a:pt x="10150611" y="4096685"/>
                  </a:lnTo>
                  <a:cubicBezTo>
                    <a:pt x="10150611" y="4132245"/>
                    <a:pt x="10121401" y="4161455"/>
                    <a:pt x="10085841" y="4161455"/>
                  </a:cubicBezTo>
                  <a:lnTo>
                    <a:pt x="124460" y="4161455"/>
                  </a:lnTo>
                  <a:cubicBezTo>
                    <a:pt x="88900" y="4161455"/>
                    <a:pt x="59690" y="4132245"/>
                    <a:pt x="59690" y="4096685"/>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4096685"/>
                  </a:lnTo>
                  <a:cubicBezTo>
                    <a:pt x="0" y="4165265"/>
                    <a:pt x="55880" y="4221145"/>
                    <a:pt x="124460" y="4221145"/>
                  </a:cubicBezTo>
                  <a:lnTo>
                    <a:pt x="10085841" y="4221145"/>
                  </a:lnTo>
                  <a:cubicBezTo>
                    <a:pt x="10154420" y="4221145"/>
                    <a:pt x="10210301" y="4165265"/>
                    <a:pt x="10210301" y="4096685"/>
                  </a:cubicBezTo>
                  <a:lnTo>
                    <a:pt x="10210301" y="124460"/>
                  </a:lnTo>
                  <a:cubicBezTo>
                    <a:pt x="10210301" y="55880"/>
                    <a:pt x="10154420" y="0"/>
                    <a:pt x="10085841" y="0"/>
                  </a:cubicBezTo>
                  <a:close/>
                </a:path>
              </a:pathLst>
            </a:custGeom>
            <a:solidFill>
              <a:srgbClr val="000000"/>
            </a:solidFill>
          </p:spPr>
        </p:sp>
      </p:grpSp>
      <p:sp>
        <p:nvSpPr>
          <p:cNvPr id="48" name="TextBox 48"/>
          <p:cNvSpPr txBox="1"/>
          <p:nvPr/>
        </p:nvSpPr>
        <p:spPr>
          <a:xfrm>
            <a:off x="10077750" y="6760529"/>
            <a:ext cx="1854060"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EDUCATION</a:t>
            </a:r>
          </a:p>
        </p:txBody>
      </p:sp>
      <p:sp>
        <p:nvSpPr>
          <p:cNvPr id="49" name="TextBox 49"/>
          <p:cNvSpPr txBox="1"/>
          <p:nvPr/>
        </p:nvSpPr>
        <p:spPr>
          <a:xfrm>
            <a:off x="10063619" y="7283818"/>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HEALTH</a:t>
            </a:r>
          </a:p>
        </p:txBody>
      </p:sp>
      <p:sp>
        <p:nvSpPr>
          <p:cNvPr id="50" name="TextBox 50"/>
          <p:cNvSpPr txBox="1"/>
          <p:nvPr/>
        </p:nvSpPr>
        <p:spPr>
          <a:xfrm>
            <a:off x="11931811" y="6771973"/>
            <a:ext cx="5598711"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teaching, teaching assistants</a:t>
            </a:r>
          </a:p>
        </p:txBody>
      </p:sp>
      <p:sp>
        <p:nvSpPr>
          <p:cNvPr id="51" name="TextBox 51"/>
          <p:cNvSpPr txBox="1"/>
          <p:nvPr/>
        </p:nvSpPr>
        <p:spPr>
          <a:xfrm>
            <a:off x="11931811" y="7300905"/>
            <a:ext cx="5598711"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nursing, social care, medical practitioners</a:t>
            </a:r>
          </a:p>
        </p:txBody>
      </p:sp>
      <p:sp>
        <p:nvSpPr>
          <p:cNvPr id="52" name="TextBox 52"/>
          <p:cNvSpPr txBox="1"/>
          <p:nvPr/>
        </p:nvSpPr>
        <p:spPr>
          <a:xfrm>
            <a:off x="10063619" y="7826156"/>
            <a:ext cx="1868192" cy="82423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PROFESSIONAL SERVICES</a:t>
            </a:r>
          </a:p>
        </p:txBody>
      </p:sp>
      <p:sp>
        <p:nvSpPr>
          <p:cNvPr id="53" name="TextBox 53"/>
          <p:cNvSpPr txBox="1"/>
          <p:nvPr/>
        </p:nvSpPr>
        <p:spPr>
          <a:xfrm>
            <a:off x="10063619" y="8726436"/>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RETAIL</a:t>
            </a:r>
          </a:p>
        </p:txBody>
      </p:sp>
      <p:sp>
        <p:nvSpPr>
          <p:cNvPr id="54" name="TextBox 54"/>
          <p:cNvSpPr txBox="1"/>
          <p:nvPr/>
        </p:nvSpPr>
        <p:spPr>
          <a:xfrm>
            <a:off x="10077750" y="9207767"/>
            <a:ext cx="1854060"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FOOD</a:t>
            </a:r>
          </a:p>
        </p:txBody>
      </p:sp>
      <p:sp>
        <p:nvSpPr>
          <p:cNvPr id="55" name="TextBox 55"/>
          <p:cNvSpPr txBox="1"/>
          <p:nvPr/>
        </p:nvSpPr>
        <p:spPr>
          <a:xfrm>
            <a:off x="11931811" y="8026933"/>
            <a:ext cx="5598711"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engineering, law, science, technology</a:t>
            </a:r>
          </a:p>
        </p:txBody>
      </p:sp>
      <p:sp>
        <p:nvSpPr>
          <p:cNvPr id="56" name="TextBox 56"/>
          <p:cNvSpPr txBox="1"/>
          <p:nvPr/>
        </p:nvSpPr>
        <p:spPr>
          <a:xfrm>
            <a:off x="11931811" y="8694529"/>
            <a:ext cx="5598711"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sales, merchandising, logistics, customer service</a:t>
            </a:r>
          </a:p>
        </p:txBody>
      </p:sp>
      <p:sp>
        <p:nvSpPr>
          <p:cNvPr id="57" name="TextBox 57"/>
          <p:cNvSpPr txBox="1"/>
          <p:nvPr/>
        </p:nvSpPr>
        <p:spPr>
          <a:xfrm>
            <a:off x="11931811" y="9200782"/>
            <a:ext cx="5598711"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food manufacturing, distribution, farming</a:t>
            </a:r>
          </a:p>
        </p:txBody>
      </p:sp>
      <p:pic>
        <p:nvPicPr>
          <p:cNvPr id="58" name="Picture 58"/>
          <p:cNvPicPr>
            <a:picLocks noChangeAspect="1"/>
          </p:cNvPicPr>
          <p:nvPr/>
        </p:nvPicPr>
        <p:blipFill>
          <a:blip r:embed="rId6"/>
          <a:srcRect/>
          <a:stretch>
            <a:fillRect/>
          </a:stretch>
        </p:blipFill>
        <p:spPr>
          <a:xfrm>
            <a:off x="13939656" y="2302160"/>
            <a:ext cx="870475" cy="870475"/>
          </a:xfrm>
          <a:prstGeom prst="rect">
            <a:avLst/>
          </a:prstGeom>
        </p:spPr>
      </p:pic>
      <p:sp>
        <p:nvSpPr>
          <p:cNvPr id="59" name="TextBox 59"/>
          <p:cNvSpPr txBox="1"/>
          <p:nvPr/>
        </p:nvSpPr>
        <p:spPr>
          <a:xfrm>
            <a:off x="10063619" y="1500366"/>
            <a:ext cx="1346918" cy="198120"/>
          </a:xfrm>
          <a:prstGeom prst="rect">
            <a:avLst/>
          </a:prstGeom>
        </p:spPr>
        <p:txBody>
          <a:bodyPr lIns="0" tIns="0" rIns="0" bIns="0" rtlCol="0" anchor="t">
            <a:spAutoFit/>
          </a:bodyPr>
          <a:lstStyle/>
          <a:p>
            <a:pPr algn="ctr">
              <a:lnSpc>
                <a:spcPts val="1679"/>
              </a:lnSpc>
            </a:pPr>
            <a:r>
              <a:rPr lang="en-US" sz="1200">
                <a:solidFill>
                  <a:srgbClr val="000000"/>
                </a:solidFill>
                <a:latin typeface="Canva Sans 2 Bold"/>
              </a:rPr>
              <a:t>Number of jobs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9909658" y="207079"/>
            <a:ext cx="7742469" cy="6072772"/>
            <a:chOff x="0" y="0"/>
            <a:chExt cx="10210301" cy="8008406"/>
          </a:xfrm>
        </p:grpSpPr>
        <p:sp>
          <p:nvSpPr>
            <p:cNvPr id="3" name="Freeform 3"/>
            <p:cNvSpPr/>
            <p:nvPr/>
          </p:nvSpPr>
          <p:spPr>
            <a:xfrm>
              <a:off x="31750" y="31750"/>
              <a:ext cx="10146801" cy="7944906"/>
            </a:xfrm>
            <a:custGeom>
              <a:avLst/>
              <a:gdLst/>
              <a:ahLst/>
              <a:cxnLst/>
              <a:rect l="l" t="t" r="r" b="b"/>
              <a:pathLst>
                <a:path w="10146801" h="7944906">
                  <a:moveTo>
                    <a:pt x="10054091" y="7944906"/>
                  </a:moveTo>
                  <a:lnTo>
                    <a:pt x="92710" y="7944906"/>
                  </a:lnTo>
                  <a:cubicBezTo>
                    <a:pt x="41910" y="7944906"/>
                    <a:pt x="0" y="7902996"/>
                    <a:pt x="0" y="7852196"/>
                  </a:cubicBezTo>
                  <a:lnTo>
                    <a:pt x="0" y="92710"/>
                  </a:lnTo>
                  <a:cubicBezTo>
                    <a:pt x="0" y="41910"/>
                    <a:pt x="41910" y="0"/>
                    <a:pt x="92710" y="0"/>
                  </a:cubicBezTo>
                  <a:lnTo>
                    <a:pt x="10052820" y="0"/>
                  </a:lnTo>
                  <a:cubicBezTo>
                    <a:pt x="10103620" y="0"/>
                    <a:pt x="10145530" y="41910"/>
                    <a:pt x="10145530" y="92710"/>
                  </a:cubicBezTo>
                  <a:lnTo>
                    <a:pt x="10145530" y="7850925"/>
                  </a:lnTo>
                  <a:cubicBezTo>
                    <a:pt x="10146801" y="7902996"/>
                    <a:pt x="10104891" y="7944906"/>
                    <a:pt x="10054091" y="7944906"/>
                  </a:cubicBezTo>
                  <a:close/>
                </a:path>
              </a:pathLst>
            </a:custGeom>
            <a:solidFill>
              <a:srgbClr val="DFD8CA"/>
            </a:solidFill>
          </p:spPr>
        </p:sp>
        <p:sp>
          <p:nvSpPr>
            <p:cNvPr id="4" name="Freeform 4"/>
            <p:cNvSpPr/>
            <p:nvPr/>
          </p:nvSpPr>
          <p:spPr>
            <a:xfrm>
              <a:off x="0" y="0"/>
              <a:ext cx="10210301" cy="8008406"/>
            </a:xfrm>
            <a:custGeom>
              <a:avLst/>
              <a:gdLst/>
              <a:ahLst/>
              <a:cxnLst/>
              <a:rect l="l" t="t" r="r" b="b"/>
              <a:pathLst>
                <a:path w="10210301" h="8008406">
                  <a:moveTo>
                    <a:pt x="10085841" y="59690"/>
                  </a:moveTo>
                  <a:cubicBezTo>
                    <a:pt x="10121401" y="59690"/>
                    <a:pt x="10150611" y="88900"/>
                    <a:pt x="10150611" y="124460"/>
                  </a:cubicBezTo>
                  <a:lnTo>
                    <a:pt x="10150611" y="7883946"/>
                  </a:lnTo>
                  <a:cubicBezTo>
                    <a:pt x="10150611" y="7919506"/>
                    <a:pt x="10121401" y="7948716"/>
                    <a:pt x="10085841" y="7948716"/>
                  </a:cubicBezTo>
                  <a:lnTo>
                    <a:pt x="124460" y="7948716"/>
                  </a:lnTo>
                  <a:cubicBezTo>
                    <a:pt x="88900" y="7948716"/>
                    <a:pt x="59690" y="7919506"/>
                    <a:pt x="59690" y="7883946"/>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7883946"/>
                  </a:lnTo>
                  <a:cubicBezTo>
                    <a:pt x="0" y="7952526"/>
                    <a:pt x="55880" y="8008406"/>
                    <a:pt x="124460" y="8008406"/>
                  </a:cubicBezTo>
                  <a:lnTo>
                    <a:pt x="10085841" y="8008406"/>
                  </a:lnTo>
                  <a:cubicBezTo>
                    <a:pt x="10154420" y="8008406"/>
                    <a:pt x="10210301" y="7952526"/>
                    <a:pt x="10210301" y="7883946"/>
                  </a:cubicBezTo>
                  <a:lnTo>
                    <a:pt x="10210301" y="124460"/>
                  </a:lnTo>
                  <a:cubicBezTo>
                    <a:pt x="10210301" y="55880"/>
                    <a:pt x="10154420" y="0"/>
                    <a:pt x="10085841" y="0"/>
                  </a:cubicBezTo>
                  <a:close/>
                </a:path>
              </a:pathLst>
            </a:custGeom>
            <a:solidFill>
              <a:srgbClr val="000000"/>
            </a:solidFill>
          </p:spPr>
        </p:sp>
      </p:grpSp>
      <p:sp>
        <p:nvSpPr>
          <p:cNvPr id="5" name="AutoShape 5"/>
          <p:cNvSpPr/>
          <p:nvPr/>
        </p:nvSpPr>
        <p:spPr>
          <a:xfrm rot="4300">
            <a:off x="1028709" y="4047300"/>
            <a:ext cx="7614211" cy="0"/>
          </a:xfrm>
          <a:prstGeom prst="line">
            <a:avLst/>
          </a:prstGeom>
          <a:ln w="19050" cap="flat">
            <a:solidFill>
              <a:srgbClr val="000000"/>
            </a:solidFill>
            <a:prstDash val="solid"/>
            <a:headEnd type="none" w="sm" len="sm"/>
            <a:tailEnd type="none" w="sm" len="sm"/>
          </a:ln>
        </p:spPr>
      </p:sp>
      <p:grpSp>
        <p:nvGrpSpPr>
          <p:cNvPr id="6" name="Group 6"/>
          <p:cNvGrpSpPr/>
          <p:nvPr/>
        </p:nvGrpSpPr>
        <p:grpSpPr>
          <a:xfrm>
            <a:off x="10097545" y="1810479"/>
            <a:ext cx="7256885" cy="3711450"/>
            <a:chOff x="0" y="-38100"/>
            <a:chExt cx="9675846" cy="4948599"/>
          </a:xfrm>
        </p:grpSpPr>
        <p:sp>
          <p:nvSpPr>
            <p:cNvPr id="7" name="TextBox 7"/>
            <p:cNvSpPr txBox="1"/>
            <p:nvPr/>
          </p:nvSpPr>
          <p:spPr>
            <a:xfrm rot="-2700000">
              <a:off x="1674289" y="3794676"/>
              <a:ext cx="1153716"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Retail</a:t>
              </a:r>
            </a:p>
          </p:txBody>
        </p:sp>
        <p:sp>
          <p:nvSpPr>
            <p:cNvPr id="8" name="TextBox 8"/>
            <p:cNvSpPr txBox="1"/>
            <p:nvPr/>
          </p:nvSpPr>
          <p:spPr>
            <a:xfrm rot="-2700000">
              <a:off x="3042866" y="3894792"/>
              <a:ext cx="1436886"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Health </a:t>
              </a:r>
            </a:p>
          </p:txBody>
        </p:sp>
        <p:sp>
          <p:nvSpPr>
            <p:cNvPr id="9" name="TextBox 9"/>
            <p:cNvSpPr txBox="1"/>
            <p:nvPr/>
          </p:nvSpPr>
          <p:spPr>
            <a:xfrm rot="18900000">
              <a:off x="4776692" y="3792906"/>
              <a:ext cx="1513320" cy="541944"/>
            </a:xfrm>
            <a:prstGeom prst="rect">
              <a:avLst/>
            </a:prstGeom>
          </p:spPr>
          <p:txBody>
            <a:bodyPr wrap="square" lIns="0" tIns="0" rIns="0" bIns="0" rtlCol="0" anchor="t">
              <a:spAutoFit/>
            </a:bodyPr>
            <a:lstStyle/>
            <a:p>
              <a:pPr algn="ctr">
                <a:lnSpc>
                  <a:spcPts val="3359"/>
                </a:lnSpc>
              </a:pPr>
              <a:r>
                <a:rPr lang="en-US" sz="2400" dirty="0">
                  <a:solidFill>
                    <a:srgbClr val="000000"/>
                  </a:solidFill>
                  <a:latin typeface="Canva Sans 1 Bold"/>
                </a:rPr>
                <a:t>Admin</a:t>
              </a:r>
            </a:p>
          </p:txBody>
        </p:sp>
        <p:sp>
          <p:nvSpPr>
            <p:cNvPr id="10" name="TextBox 10"/>
            <p:cNvSpPr txBox="1"/>
            <p:nvPr/>
          </p:nvSpPr>
          <p:spPr>
            <a:xfrm rot="-2700000">
              <a:off x="5735643" y="4113405"/>
              <a:ext cx="2055217"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Transport </a:t>
              </a:r>
            </a:p>
          </p:txBody>
        </p:sp>
        <p:sp>
          <p:nvSpPr>
            <p:cNvPr id="11" name="TextBox 11"/>
            <p:cNvSpPr txBox="1"/>
            <p:nvPr/>
          </p:nvSpPr>
          <p:spPr>
            <a:xfrm rot="18900000">
              <a:off x="6586041" y="4368555"/>
              <a:ext cx="3037837" cy="541944"/>
            </a:xfrm>
            <a:prstGeom prst="rect">
              <a:avLst/>
            </a:prstGeom>
          </p:spPr>
          <p:txBody>
            <a:bodyPr wrap="square" lIns="0" tIns="0" rIns="0" bIns="0" rtlCol="0" anchor="t">
              <a:spAutoFit/>
            </a:bodyPr>
            <a:lstStyle/>
            <a:p>
              <a:pPr algn="ctr">
                <a:lnSpc>
                  <a:spcPts val="3359"/>
                </a:lnSpc>
              </a:pPr>
              <a:r>
                <a:rPr lang="en-US" sz="2400" dirty="0">
                  <a:solidFill>
                    <a:srgbClr val="000000"/>
                  </a:solidFill>
                  <a:latin typeface="Canva Sans 1 Bold"/>
                </a:rPr>
                <a:t>Manufacturing</a:t>
              </a:r>
            </a:p>
          </p:txBody>
        </p:sp>
        <p:sp>
          <p:nvSpPr>
            <p:cNvPr id="12" name="TextBox 12"/>
            <p:cNvSpPr txBox="1"/>
            <p:nvPr/>
          </p:nvSpPr>
          <p:spPr>
            <a:xfrm>
              <a:off x="39092" y="-38100"/>
              <a:ext cx="1530350"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25,000 </a:t>
              </a:r>
            </a:p>
          </p:txBody>
        </p:sp>
        <p:sp>
          <p:nvSpPr>
            <p:cNvPr id="13" name="TextBox 13"/>
            <p:cNvSpPr txBox="1"/>
            <p:nvPr/>
          </p:nvSpPr>
          <p:spPr>
            <a:xfrm>
              <a:off x="0" y="557367"/>
              <a:ext cx="1569442"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20,000 </a:t>
              </a:r>
            </a:p>
          </p:txBody>
        </p:sp>
        <p:sp>
          <p:nvSpPr>
            <p:cNvPr id="14" name="TextBox 14"/>
            <p:cNvSpPr txBox="1"/>
            <p:nvPr/>
          </p:nvSpPr>
          <p:spPr>
            <a:xfrm>
              <a:off x="51395" y="1152834"/>
              <a:ext cx="1518047"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15,000 </a:t>
              </a:r>
            </a:p>
          </p:txBody>
        </p:sp>
        <p:sp>
          <p:nvSpPr>
            <p:cNvPr id="15" name="TextBox 15"/>
            <p:cNvSpPr txBox="1"/>
            <p:nvPr/>
          </p:nvSpPr>
          <p:spPr>
            <a:xfrm>
              <a:off x="12303" y="1748301"/>
              <a:ext cx="1557139"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10,000 </a:t>
              </a:r>
            </a:p>
          </p:txBody>
        </p:sp>
        <p:sp>
          <p:nvSpPr>
            <p:cNvPr id="16" name="TextBox 16"/>
            <p:cNvSpPr txBox="1"/>
            <p:nvPr/>
          </p:nvSpPr>
          <p:spPr>
            <a:xfrm>
              <a:off x="265509" y="2343769"/>
              <a:ext cx="1303933"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5,000 </a:t>
              </a:r>
            </a:p>
          </p:txBody>
        </p:sp>
        <p:sp>
          <p:nvSpPr>
            <p:cNvPr id="17" name="TextBox 17"/>
            <p:cNvSpPr txBox="1"/>
            <p:nvPr/>
          </p:nvSpPr>
          <p:spPr>
            <a:xfrm>
              <a:off x="1190030" y="2939236"/>
              <a:ext cx="379412"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0 </a:t>
              </a:r>
            </a:p>
          </p:txBody>
        </p:sp>
        <p:grpSp>
          <p:nvGrpSpPr>
            <p:cNvPr id="18" name="Group 18"/>
            <p:cNvGrpSpPr>
              <a:grpSpLocks noChangeAspect="1"/>
            </p:cNvGrpSpPr>
            <p:nvPr/>
          </p:nvGrpSpPr>
          <p:grpSpPr>
            <a:xfrm>
              <a:off x="1772642" y="708784"/>
              <a:ext cx="7903204" cy="2507312"/>
              <a:chOff x="0" y="470024"/>
              <a:chExt cx="7903204" cy="2507312"/>
            </a:xfrm>
          </p:grpSpPr>
          <p:sp>
            <p:nvSpPr>
              <p:cNvPr id="19" name="Freeform 19"/>
              <p:cNvSpPr/>
              <p:nvPr/>
            </p:nvSpPr>
            <p:spPr>
              <a:xfrm>
                <a:off x="0" y="470024"/>
                <a:ext cx="1462093" cy="2507312"/>
              </a:xfrm>
              <a:custGeom>
                <a:avLst/>
                <a:gdLst/>
                <a:ahLst/>
                <a:cxnLst/>
                <a:rect l="l" t="t" r="r" b="b"/>
                <a:pathLst>
                  <a:path w="1462093" h="2507312">
                    <a:moveTo>
                      <a:pt x="0" y="2507312"/>
                    </a:moveTo>
                    <a:lnTo>
                      <a:pt x="0" y="116967"/>
                    </a:lnTo>
                    <a:cubicBezTo>
                      <a:pt x="0" y="52368"/>
                      <a:pt x="52368" y="0"/>
                      <a:pt x="116967" y="0"/>
                    </a:cubicBezTo>
                    <a:lnTo>
                      <a:pt x="1345125" y="0"/>
                    </a:lnTo>
                    <a:cubicBezTo>
                      <a:pt x="1409725" y="0"/>
                      <a:pt x="1462093" y="52368"/>
                      <a:pt x="1462093" y="116967"/>
                    </a:cubicBezTo>
                    <a:lnTo>
                      <a:pt x="1462093" y="2507312"/>
                    </a:lnTo>
                    <a:close/>
                  </a:path>
                </a:pathLst>
              </a:custGeom>
              <a:solidFill>
                <a:srgbClr val="105652"/>
              </a:solidFill>
            </p:spPr>
          </p:sp>
          <p:sp>
            <p:nvSpPr>
              <p:cNvPr id="20" name="Freeform 20"/>
              <p:cNvSpPr/>
              <p:nvPr/>
            </p:nvSpPr>
            <p:spPr>
              <a:xfrm>
                <a:off x="1610278" y="1184584"/>
                <a:ext cx="1462093" cy="1792751"/>
              </a:xfrm>
              <a:custGeom>
                <a:avLst/>
                <a:gdLst/>
                <a:ahLst/>
                <a:cxnLst/>
                <a:rect l="l" t="t" r="r" b="b"/>
                <a:pathLst>
                  <a:path w="1462093" h="1792751">
                    <a:moveTo>
                      <a:pt x="0" y="1792752"/>
                    </a:moveTo>
                    <a:lnTo>
                      <a:pt x="0" y="116968"/>
                    </a:lnTo>
                    <a:cubicBezTo>
                      <a:pt x="0" y="52368"/>
                      <a:pt x="52368" y="0"/>
                      <a:pt x="116967" y="0"/>
                    </a:cubicBezTo>
                    <a:lnTo>
                      <a:pt x="1345125" y="0"/>
                    </a:lnTo>
                    <a:cubicBezTo>
                      <a:pt x="1376147" y="0"/>
                      <a:pt x="1405898" y="12324"/>
                      <a:pt x="1427834" y="34259"/>
                    </a:cubicBezTo>
                    <a:cubicBezTo>
                      <a:pt x="1449769" y="56195"/>
                      <a:pt x="1462093" y="85946"/>
                      <a:pt x="1462093" y="116968"/>
                    </a:cubicBezTo>
                    <a:lnTo>
                      <a:pt x="1462093" y="1792752"/>
                    </a:lnTo>
                    <a:close/>
                  </a:path>
                </a:pathLst>
              </a:custGeom>
              <a:solidFill>
                <a:srgbClr val="105652"/>
              </a:solidFill>
            </p:spPr>
          </p:sp>
          <p:sp>
            <p:nvSpPr>
              <p:cNvPr id="21" name="Freeform 21"/>
              <p:cNvSpPr/>
              <p:nvPr/>
            </p:nvSpPr>
            <p:spPr>
              <a:xfrm>
                <a:off x="3220556" y="1422771"/>
                <a:ext cx="1462093" cy="1554565"/>
              </a:xfrm>
              <a:custGeom>
                <a:avLst/>
                <a:gdLst/>
                <a:ahLst/>
                <a:cxnLst/>
                <a:rect l="l" t="t" r="r" b="b"/>
                <a:pathLst>
                  <a:path w="1462093" h="1554565">
                    <a:moveTo>
                      <a:pt x="0" y="1554565"/>
                    </a:moveTo>
                    <a:lnTo>
                      <a:pt x="0" y="116968"/>
                    </a:lnTo>
                    <a:cubicBezTo>
                      <a:pt x="0" y="85946"/>
                      <a:pt x="12323" y="56195"/>
                      <a:pt x="34259" y="34259"/>
                    </a:cubicBezTo>
                    <a:cubicBezTo>
                      <a:pt x="56194" y="12323"/>
                      <a:pt x="85945" y="0"/>
                      <a:pt x="116967" y="0"/>
                    </a:cubicBezTo>
                    <a:lnTo>
                      <a:pt x="1345125" y="0"/>
                    </a:lnTo>
                    <a:cubicBezTo>
                      <a:pt x="1409724" y="0"/>
                      <a:pt x="1462092" y="52368"/>
                      <a:pt x="1462092" y="116968"/>
                    </a:cubicBezTo>
                    <a:lnTo>
                      <a:pt x="1462092" y="1554565"/>
                    </a:lnTo>
                    <a:close/>
                  </a:path>
                </a:pathLst>
              </a:custGeom>
              <a:solidFill>
                <a:srgbClr val="105652"/>
              </a:solidFill>
            </p:spPr>
          </p:sp>
          <p:sp>
            <p:nvSpPr>
              <p:cNvPr id="22" name="Freeform 22"/>
              <p:cNvSpPr/>
              <p:nvPr/>
            </p:nvSpPr>
            <p:spPr>
              <a:xfrm>
                <a:off x="4830833" y="2018238"/>
                <a:ext cx="1462093" cy="959097"/>
              </a:xfrm>
              <a:custGeom>
                <a:avLst/>
                <a:gdLst/>
                <a:ahLst/>
                <a:cxnLst/>
                <a:rect l="l" t="t" r="r" b="b"/>
                <a:pathLst>
                  <a:path w="1462093" h="959097">
                    <a:moveTo>
                      <a:pt x="0" y="959098"/>
                    </a:moveTo>
                    <a:lnTo>
                      <a:pt x="0" y="116968"/>
                    </a:lnTo>
                    <a:cubicBezTo>
                      <a:pt x="0" y="52368"/>
                      <a:pt x="52369" y="0"/>
                      <a:pt x="116968" y="0"/>
                    </a:cubicBezTo>
                    <a:lnTo>
                      <a:pt x="1345126" y="0"/>
                    </a:lnTo>
                    <a:cubicBezTo>
                      <a:pt x="1376147" y="0"/>
                      <a:pt x="1405899" y="12324"/>
                      <a:pt x="1427834" y="34259"/>
                    </a:cubicBezTo>
                    <a:cubicBezTo>
                      <a:pt x="1449770" y="56195"/>
                      <a:pt x="1462093" y="85946"/>
                      <a:pt x="1462093" y="116968"/>
                    </a:cubicBezTo>
                    <a:lnTo>
                      <a:pt x="1462093" y="959098"/>
                    </a:lnTo>
                    <a:close/>
                  </a:path>
                </a:pathLst>
              </a:custGeom>
              <a:solidFill>
                <a:srgbClr val="105652"/>
              </a:solidFill>
            </p:spPr>
          </p:sp>
          <p:sp>
            <p:nvSpPr>
              <p:cNvPr id="23" name="Freeform 23"/>
              <p:cNvSpPr/>
              <p:nvPr/>
            </p:nvSpPr>
            <p:spPr>
              <a:xfrm>
                <a:off x="6441111" y="2018238"/>
                <a:ext cx="1462093" cy="959097"/>
              </a:xfrm>
              <a:custGeom>
                <a:avLst/>
                <a:gdLst/>
                <a:ahLst/>
                <a:cxnLst/>
                <a:rect l="l" t="t" r="r" b="b"/>
                <a:pathLst>
                  <a:path w="1462093" h="959097">
                    <a:moveTo>
                      <a:pt x="0" y="959098"/>
                    </a:moveTo>
                    <a:lnTo>
                      <a:pt x="0" y="116968"/>
                    </a:lnTo>
                    <a:cubicBezTo>
                      <a:pt x="0" y="85946"/>
                      <a:pt x="12323" y="56195"/>
                      <a:pt x="34259" y="34259"/>
                    </a:cubicBezTo>
                    <a:cubicBezTo>
                      <a:pt x="56195" y="12324"/>
                      <a:pt x="85946" y="0"/>
                      <a:pt x="116968" y="0"/>
                    </a:cubicBezTo>
                    <a:lnTo>
                      <a:pt x="1345125" y="0"/>
                    </a:lnTo>
                    <a:cubicBezTo>
                      <a:pt x="1409725" y="0"/>
                      <a:pt x="1462093" y="52368"/>
                      <a:pt x="1462093" y="116968"/>
                    </a:cubicBezTo>
                    <a:lnTo>
                      <a:pt x="1462093" y="959098"/>
                    </a:lnTo>
                    <a:close/>
                  </a:path>
                </a:pathLst>
              </a:custGeom>
              <a:solidFill>
                <a:srgbClr val="105652"/>
              </a:solidFill>
            </p:spPr>
          </p:sp>
        </p:grpSp>
      </p:grpSp>
      <p:pic>
        <p:nvPicPr>
          <p:cNvPr id="24" name="Picture 24"/>
          <p:cNvPicPr>
            <a:picLocks noChangeAspect="1"/>
          </p:cNvPicPr>
          <p:nvPr/>
        </p:nvPicPr>
        <p:blipFill>
          <a:blip r:embed="rId2"/>
          <a:srcRect/>
          <a:stretch>
            <a:fillRect/>
          </a:stretch>
        </p:blipFill>
        <p:spPr>
          <a:xfrm>
            <a:off x="11383086" y="1319734"/>
            <a:ext cx="1097449" cy="1097449"/>
          </a:xfrm>
          <a:prstGeom prst="rect">
            <a:avLst/>
          </a:prstGeom>
        </p:spPr>
      </p:pic>
      <p:pic>
        <p:nvPicPr>
          <p:cNvPr id="25" name="Picture 25"/>
          <p:cNvPicPr>
            <a:picLocks noChangeAspect="1"/>
          </p:cNvPicPr>
          <p:nvPr/>
        </p:nvPicPr>
        <p:blipFill>
          <a:blip r:embed="rId3"/>
          <a:srcRect/>
          <a:stretch>
            <a:fillRect/>
          </a:stretch>
        </p:blipFill>
        <p:spPr>
          <a:xfrm>
            <a:off x="12734360" y="1971976"/>
            <a:ext cx="982177" cy="952414"/>
          </a:xfrm>
          <a:prstGeom prst="rect">
            <a:avLst/>
          </a:prstGeom>
        </p:spPr>
      </p:pic>
      <p:grpSp>
        <p:nvGrpSpPr>
          <p:cNvPr id="26" name="Group 26"/>
          <p:cNvGrpSpPr/>
          <p:nvPr/>
        </p:nvGrpSpPr>
        <p:grpSpPr>
          <a:xfrm>
            <a:off x="669952" y="6532392"/>
            <a:ext cx="8602485" cy="3200893"/>
            <a:chOff x="0" y="0"/>
            <a:chExt cx="11344438" cy="4221145"/>
          </a:xfrm>
        </p:grpSpPr>
        <p:sp>
          <p:nvSpPr>
            <p:cNvPr id="27" name="Freeform 27"/>
            <p:cNvSpPr/>
            <p:nvPr/>
          </p:nvSpPr>
          <p:spPr>
            <a:xfrm>
              <a:off x="31750" y="31750"/>
              <a:ext cx="11280938" cy="4157645"/>
            </a:xfrm>
            <a:custGeom>
              <a:avLst/>
              <a:gdLst/>
              <a:ahLst/>
              <a:cxnLst/>
              <a:rect l="l" t="t" r="r" b="b"/>
              <a:pathLst>
                <a:path w="11280938" h="4157645">
                  <a:moveTo>
                    <a:pt x="11188228" y="4157645"/>
                  </a:moveTo>
                  <a:lnTo>
                    <a:pt x="92710" y="4157645"/>
                  </a:lnTo>
                  <a:cubicBezTo>
                    <a:pt x="41910" y="4157645"/>
                    <a:pt x="0" y="4115735"/>
                    <a:pt x="0" y="4064935"/>
                  </a:cubicBezTo>
                  <a:lnTo>
                    <a:pt x="0" y="92710"/>
                  </a:lnTo>
                  <a:cubicBezTo>
                    <a:pt x="0" y="41910"/>
                    <a:pt x="41910" y="0"/>
                    <a:pt x="92710" y="0"/>
                  </a:cubicBezTo>
                  <a:lnTo>
                    <a:pt x="11186957" y="0"/>
                  </a:lnTo>
                  <a:cubicBezTo>
                    <a:pt x="11237757" y="0"/>
                    <a:pt x="11279668" y="41910"/>
                    <a:pt x="11279668" y="92710"/>
                  </a:cubicBezTo>
                  <a:lnTo>
                    <a:pt x="11279668" y="4063665"/>
                  </a:lnTo>
                  <a:cubicBezTo>
                    <a:pt x="11280938" y="4115735"/>
                    <a:pt x="11239028" y="4157645"/>
                    <a:pt x="11188228" y="4157645"/>
                  </a:cubicBezTo>
                  <a:close/>
                </a:path>
              </a:pathLst>
            </a:custGeom>
            <a:solidFill>
              <a:srgbClr val="F9C041"/>
            </a:solidFill>
          </p:spPr>
        </p:sp>
        <p:sp>
          <p:nvSpPr>
            <p:cNvPr id="28" name="Freeform 28"/>
            <p:cNvSpPr/>
            <p:nvPr/>
          </p:nvSpPr>
          <p:spPr>
            <a:xfrm>
              <a:off x="0" y="0"/>
              <a:ext cx="11344438" cy="4221145"/>
            </a:xfrm>
            <a:custGeom>
              <a:avLst/>
              <a:gdLst/>
              <a:ahLst/>
              <a:cxnLst/>
              <a:rect l="l" t="t" r="r" b="b"/>
              <a:pathLst>
                <a:path w="11344438" h="4221145">
                  <a:moveTo>
                    <a:pt x="11219978" y="59690"/>
                  </a:moveTo>
                  <a:cubicBezTo>
                    <a:pt x="11255538" y="59690"/>
                    <a:pt x="11284748" y="88900"/>
                    <a:pt x="11284748" y="124460"/>
                  </a:cubicBezTo>
                  <a:lnTo>
                    <a:pt x="11284748" y="4096685"/>
                  </a:lnTo>
                  <a:cubicBezTo>
                    <a:pt x="11284748" y="4132245"/>
                    <a:pt x="11255538" y="4161455"/>
                    <a:pt x="11219978" y="4161455"/>
                  </a:cubicBezTo>
                  <a:lnTo>
                    <a:pt x="124460" y="4161455"/>
                  </a:lnTo>
                  <a:cubicBezTo>
                    <a:pt x="88900" y="4161455"/>
                    <a:pt x="59690" y="4132245"/>
                    <a:pt x="59690" y="4096685"/>
                  </a:cubicBezTo>
                  <a:lnTo>
                    <a:pt x="59690" y="124460"/>
                  </a:lnTo>
                  <a:cubicBezTo>
                    <a:pt x="59690" y="88900"/>
                    <a:pt x="88900" y="59690"/>
                    <a:pt x="124460" y="59690"/>
                  </a:cubicBezTo>
                  <a:lnTo>
                    <a:pt x="11219978" y="59690"/>
                  </a:lnTo>
                  <a:moveTo>
                    <a:pt x="11219978" y="0"/>
                  </a:moveTo>
                  <a:lnTo>
                    <a:pt x="124460" y="0"/>
                  </a:lnTo>
                  <a:cubicBezTo>
                    <a:pt x="55880" y="0"/>
                    <a:pt x="0" y="55880"/>
                    <a:pt x="0" y="124460"/>
                  </a:cubicBezTo>
                  <a:lnTo>
                    <a:pt x="0" y="4096685"/>
                  </a:lnTo>
                  <a:cubicBezTo>
                    <a:pt x="0" y="4165265"/>
                    <a:pt x="55880" y="4221145"/>
                    <a:pt x="124460" y="4221145"/>
                  </a:cubicBezTo>
                  <a:lnTo>
                    <a:pt x="11219978" y="4221145"/>
                  </a:lnTo>
                  <a:cubicBezTo>
                    <a:pt x="11288557" y="4221145"/>
                    <a:pt x="11344438" y="4165265"/>
                    <a:pt x="11344438" y="4096685"/>
                  </a:cubicBezTo>
                  <a:lnTo>
                    <a:pt x="11344438" y="124460"/>
                  </a:lnTo>
                  <a:cubicBezTo>
                    <a:pt x="11344438" y="55880"/>
                    <a:pt x="11288557" y="0"/>
                    <a:pt x="11219978" y="0"/>
                  </a:cubicBezTo>
                  <a:close/>
                </a:path>
              </a:pathLst>
            </a:custGeom>
            <a:solidFill>
              <a:srgbClr val="000000"/>
            </a:solidFill>
          </p:spPr>
        </p:sp>
      </p:grpSp>
      <p:sp>
        <p:nvSpPr>
          <p:cNvPr id="29" name="TextBox 29"/>
          <p:cNvSpPr txBox="1"/>
          <p:nvPr/>
        </p:nvSpPr>
        <p:spPr>
          <a:xfrm>
            <a:off x="1028712" y="4471989"/>
            <a:ext cx="3483950" cy="1267459"/>
          </a:xfrm>
          <a:prstGeom prst="rect">
            <a:avLst/>
          </a:prstGeom>
        </p:spPr>
        <p:txBody>
          <a:bodyPr lIns="0" tIns="0" rIns="0" bIns="0" rtlCol="0" anchor="t">
            <a:spAutoFit/>
          </a:bodyPr>
          <a:lstStyle/>
          <a:p>
            <a:pPr>
              <a:lnSpc>
                <a:spcPts val="9399"/>
              </a:lnSpc>
            </a:pPr>
            <a:r>
              <a:rPr lang="en-US" sz="9399">
                <a:solidFill>
                  <a:srgbClr val="105652"/>
                </a:solidFill>
                <a:latin typeface="Bebas Neue Bold"/>
              </a:rPr>
              <a:t>£25,600</a:t>
            </a:r>
          </a:p>
        </p:txBody>
      </p:sp>
      <p:sp>
        <p:nvSpPr>
          <p:cNvPr id="30" name="TextBox 30"/>
          <p:cNvSpPr txBox="1"/>
          <p:nvPr/>
        </p:nvSpPr>
        <p:spPr>
          <a:xfrm>
            <a:off x="5327389" y="1721353"/>
            <a:ext cx="3483950" cy="1267459"/>
          </a:xfrm>
          <a:prstGeom prst="rect">
            <a:avLst/>
          </a:prstGeom>
        </p:spPr>
        <p:txBody>
          <a:bodyPr lIns="0" tIns="0" rIns="0" bIns="0" rtlCol="0" anchor="t">
            <a:spAutoFit/>
          </a:bodyPr>
          <a:lstStyle/>
          <a:p>
            <a:pPr>
              <a:lnSpc>
                <a:spcPts val="9399"/>
              </a:lnSpc>
            </a:pPr>
            <a:r>
              <a:rPr lang="en-US" sz="9399">
                <a:solidFill>
                  <a:srgbClr val="105652"/>
                </a:solidFill>
                <a:latin typeface="Bebas Neue Bold"/>
              </a:rPr>
              <a:t>36%</a:t>
            </a:r>
          </a:p>
        </p:txBody>
      </p:sp>
      <p:sp>
        <p:nvSpPr>
          <p:cNvPr id="31" name="TextBox 31"/>
          <p:cNvSpPr txBox="1"/>
          <p:nvPr/>
        </p:nvSpPr>
        <p:spPr>
          <a:xfrm>
            <a:off x="5327389" y="4471989"/>
            <a:ext cx="3483950" cy="1267459"/>
          </a:xfrm>
          <a:prstGeom prst="rect">
            <a:avLst/>
          </a:prstGeom>
        </p:spPr>
        <p:txBody>
          <a:bodyPr lIns="0" tIns="0" rIns="0" bIns="0" rtlCol="0" anchor="t">
            <a:spAutoFit/>
          </a:bodyPr>
          <a:lstStyle/>
          <a:p>
            <a:pPr>
              <a:lnSpc>
                <a:spcPts val="9399"/>
              </a:lnSpc>
            </a:pPr>
            <a:r>
              <a:rPr lang="en-US" sz="9399">
                <a:solidFill>
                  <a:srgbClr val="105652"/>
                </a:solidFill>
                <a:latin typeface="Bebas Neue Bold"/>
              </a:rPr>
              <a:t>8,000</a:t>
            </a:r>
          </a:p>
        </p:txBody>
      </p:sp>
      <p:sp>
        <p:nvSpPr>
          <p:cNvPr id="32" name="TextBox 32"/>
          <p:cNvSpPr txBox="1"/>
          <p:nvPr/>
        </p:nvSpPr>
        <p:spPr>
          <a:xfrm>
            <a:off x="1028712" y="3009600"/>
            <a:ext cx="203885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Jobs</a:t>
            </a:r>
          </a:p>
        </p:txBody>
      </p:sp>
      <p:sp>
        <p:nvSpPr>
          <p:cNvPr id="33" name="TextBox 33"/>
          <p:cNvSpPr txBox="1"/>
          <p:nvPr/>
        </p:nvSpPr>
        <p:spPr>
          <a:xfrm>
            <a:off x="1028712" y="5443221"/>
            <a:ext cx="243578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Median Salary </a:t>
            </a:r>
          </a:p>
        </p:txBody>
      </p:sp>
      <p:sp>
        <p:nvSpPr>
          <p:cNvPr id="34" name="TextBox 34"/>
          <p:cNvSpPr txBox="1"/>
          <p:nvPr/>
        </p:nvSpPr>
        <p:spPr>
          <a:xfrm>
            <a:off x="5327389" y="5443221"/>
            <a:ext cx="331552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Businesses</a:t>
            </a:r>
          </a:p>
        </p:txBody>
      </p:sp>
      <p:sp>
        <p:nvSpPr>
          <p:cNvPr id="35" name="TextBox 35"/>
          <p:cNvSpPr txBox="1"/>
          <p:nvPr/>
        </p:nvSpPr>
        <p:spPr>
          <a:xfrm>
            <a:off x="1028700" y="331039"/>
            <a:ext cx="5327435"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Jobs in </a:t>
            </a:r>
            <a:r>
              <a:rPr lang="en-US" sz="5700">
                <a:solidFill>
                  <a:srgbClr val="B91646"/>
                </a:solidFill>
                <a:latin typeface="Bebas Neue Bold"/>
              </a:rPr>
              <a:t>peterborough</a:t>
            </a:r>
          </a:p>
        </p:txBody>
      </p:sp>
      <p:sp>
        <p:nvSpPr>
          <p:cNvPr id="36" name="TextBox 36"/>
          <p:cNvSpPr txBox="1"/>
          <p:nvPr/>
        </p:nvSpPr>
        <p:spPr>
          <a:xfrm>
            <a:off x="1028700" y="1754155"/>
            <a:ext cx="3483950" cy="1267459"/>
          </a:xfrm>
          <a:prstGeom prst="rect">
            <a:avLst/>
          </a:prstGeom>
        </p:spPr>
        <p:txBody>
          <a:bodyPr lIns="0" tIns="0" rIns="0" bIns="0" rtlCol="0" anchor="t">
            <a:spAutoFit/>
          </a:bodyPr>
          <a:lstStyle/>
          <a:p>
            <a:pPr>
              <a:lnSpc>
                <a:spcPts val="9399"/>
              </a:lnSpc>
            </a:pPr>
            <a:r>
              <a:rPr lang="en-US" sz="9399">
                <a:solidFill>
                  <a:srgbClr val="105652"/>
                </a:solidFill>
                <a:latin typeface="Bebas Neue Bold"/>
              </a:rPr>
              <a:t>98,000</a:t>
            </a:r>
          </a:p>
        </p:txBody>
      </p:sp>
      <p:sp>
        <p:nvSpPr>
          <p:cNvPr id="37" name="TextBox 37"/>
          <p:cNvSpPr txBox="1"/>
          <p:nvPr/>
        </p:nvSpPr>
        <p:spPr>
          <a:xfrm>
            <a:off x="10203463" y="360462"/>
            <a:ext cx="7275786" cy="589915"/>
          </a:xfrm>
          <a:prstGeom prst="rect">
            <a:avLst/>
          </a:prstGeom>
        </p:spPr>
        <p:txBody>
          <a:bodyPr lIns="0" tIns="0" rIns="0" bIns="0" rtlCol="0" anchor="t">
            <a:spAutoFit/>
          </a:bodyPr>
          <a:lstStyle/>
          <a:p>
            <a:pPr algn="ctr">
              <a:lnSpc>
                <a:spcPts val="4759"/>
              </a:lnSpc>
            </a:pPr>
            <a:r>
              <a:rPr lang="en-US" sz="3399">
                <a:solidFill>
                  <a:srgbClr val="000000"/>
                </a:solidFill>
                <a:latin typeface="Bebas Neue Bold"/>
              </a:rPr>
              <a:t>Top Sectors in PETERBOROUGH</a:t>
            </a:r>
          </a:p>
        </p:txBody>
      </p:sp>
      <p:sp>
        <p:nvSpPr>
          <p:cNvPr id="38" name="TextBox 38"/>
          <p:cNvSpPr txBox="1"/>
          <p:nvPr/>
        </p:nvSpPr>
        <p:spPr>
          <a:xfrm>
            <a:off x="1021769" y="7966958"/>
            <a:ext cx="2038869"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AMAZON</a:t>
            </a:r>
          </a:p>
        </p:txBody>
      </p:sp>
      <p:sp>
        <p:nvSpPr>
          <p:cNvPr id="39" name="TextBox 39"/>
          <p:cNvSpPr txBox="1"/>
          <p:nvPr/>
        </p:nvSpPr>
        <p:spPr>
          <a:xfrm>
            <a:off x="1021769" y="8988692"/>
            <a:ext cx="2038869"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LIDL</a:t>
            </a:r>
          </a:p>
        </p:txBody>
      </p:sp>
      <p:sp>
        <p:nvSpPr>
          <p:cNvPr id="40" name="TextBox 40"/>
          <p:cNvSpPr txBox="1"/>
          <p:nvPr/>
        </p:nvSpPr>
        <p:spPr>
          <a:xfrm>
            <a:off x="2939081" y="7710246"/>
            <a:ext cx="6003138" cy="816610"/>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Is one of the world's largest online retailers and service providers, employing almost 1.5 million people globally, with a major distribution centre in Peterborough.</a:t>
            </a:r>
          </a:p>
        </p:txBody>
      </p:sp>
      <p:sp>
        <p:nvSpPr>
          <p:cNvPr id="41" name="TextBox 41"/>
          <p:cNvSpPr txBox="1"/>
          <p:nvPr/>
        </p:nvSpPr>
        <p:spPr>
          <a:xfrm>
            <a:off x="3060638" y="8887727"/>
            <a:ext cx="6003138" cy="540385"/>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Is a major European retailer, with a £70million warehouse in Peterborough, employing over 400 people.</a:t>
            </a:r>
          </a:p>
        </p:txBody>
      </p:sp>
      <p:grpSp>
        <p:nvGrpSpPr>
          <p:cNvPr id="42" name="Group 42"/>
          <p:cNvGrpSpPr/>
          <p:nvPr/>
        </p:nvGrpSpPr>
        <p:grpSpPr>
          <a:xfrm>
            <a:off x="9909658" y="6532392"/>
            <a:ext cx="7742469" cy="3200893"/>
            <a:chOff x="0" y="0"/>
            <a:chExt cx="10210301" cy="4221145"/>
          </a:xfrm>
        </p:grpSpPr>
        <p:sp>
          <p:nvSpPr>
            <p:cNvPr id="43" name="Freeform 43"/>
            <p:cNvSpPr/>
            <p:nvPr/>
          </p:nvSpPr>
          <p:spPr>
            <a:xfrm>
              <a:off x="31750" y="31750"/>
              <a:ext cx="10146801" cy="4157645"/>
            </a:xfrm>
            <a:custGeom>
              <a:avLst/>
              <a:gdLst/>
              <a:ahLst/>
              <a:cxnLst/>
              <a:rect l="l" t="t" r="r" b="b"/>
              <a:pathLst>
                <a:path w="10146801" h="4157645">
                  <a:moveTo>
                    <a:pt x="10054091" y="4157645"/>
                  </a:moveTo>
                  <a:lnTo>
                    <a:pt x="92710" y="4157645"/>
                  </a:lnTo>
                  <a:cubicBezTo>
                    <a:pt x="41910" y="4157645"/>
                    <a:pt x="0" y="4115735"/>
                    <a:pt x="0" y="4064935"/>
                  </a:cubicBezTo>
                  <a:lnTo>
                    <a:pt x="0" y="92710"/>
                  </a:lnTo>
                  <a:cubicBezTo>
                    <a:pt x="0" y="41910"/>
                    <a:pt x="41910" y="0"/>
                    <a:pt x="92710" y="0"/>
                  </a:cubicBezTo>
                  <a:lnTo>
                    <a:pt x="10052820" y="0"/>
                  </a:lnTo>
                  <a:cubicBezTo>
                    <a:pt x="10103620" y="0"/>
                    <a:pt x="10145530" y="41910"/>
                    <a:pt x="10145530" y="92710"/>
                  </a:cubicBezTo>
                  <a:lnTo>
                    <a:pt x="10145530" y="4063665"/>
                  </a:lnTo>
                  <a:cubicBezTo>
                    <a:pt x="10146801" y="4115735"/>
                    <a:pt x="10104891" y="4157645"/>
                    <a:pt x="10054091" y="4157645"/>
                  </a:cubicBezTo>
                  <a:close/>
                </a:path>
              </a:pathLst>
            </a:custGeom>
            <a:solidFill>
              <a:srgbClr val="F9C041"/>
            </a:solidFill>
          </p:spPr>
        </p:sp>
        <p:sp>
          <p:nvSpPr>
            <p:cNvPr id="44" name="Freeform 44"/>
            <p:cNvSpPr/>
            <p:nvPr/>
          </p:nvSpPr>
          <p:spPr>
            <a:xfrm>
              <a:off x="0" y="0"/>
              <a:ext cx="10210301" cy="4221145"/>
            </a:xfrm>
            <a:custGeom>
              <a:avLst/>
              <a:gdLst/>
              <a:ahLst/>
              <a:cxnLst/>
              <a:rect l="l" t="t" r="r" b="b"/>
              <a:pathLst>
                <a:path w="10210301" h="4221145">
                  <a:moveTo>
                    <a:pt x="10085841" y="59690"/>
                  </a:moveTo>
                  <a:cubicBezTo>
                    <a:pt x="10121401" y="59690"/>
                    <a:pt x="10150611" y="88900"/>
                    <a:pt x="10150611" y="124460"/>
                  </a:cubicBezTo>
                  <a:lnTo>
                    <a:pt x="10150611" y="4096685"/>
                  </a:lnTo>
                  <a:cubicBezTo>
                    <a:pt x="10150611" y="4132245"/>
                    <a:pt x="10121401" y="4161455"/>
                    <a:pt x="10085841" y="4161455"/>
                  </a:cubicBezTo>
                  <a:lnTo>
                    <a:pt x="124460" y="4161455"/>
                  </a:lnTo>
                  <a:cubicBezTo>
                    <a:pt x="88900" y="4161455"/>
                    <a:pt x="59690" y="4132245"/>
                    <a:pt x="59690" y="4096685"/>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4096685"/>
                  </a:lnTo>
                  <a:cubicBezTo>
                    <a:pt x="0" y="4165265"/>
                    <a:pt x="55880" y="4221145"/>
                    <a:pt x="124460" y="4221145"/>
                  </a:cubicBezTo>
                  <a:lnTo>
                    <a:pt x="10085841" y="4221145"/>
                  </a:lnTo>
                  <a:cubicBezTo>
                    <a:pt x="10154420" y="4221145"/>
                    <a:pt x="10210301" y="4165265"/>
                    <a:pt x="10210301" y="4096685"/>
                  </a:cubicBezTo>
                  <a:lnTo>
                    <a:pt x="10210301" y="124460"/>
                  </a:lnTo>
                  <a:cubicBezTo>
                    <a:pt x="10210301" y="55880"/>
                    <a:pt x="10154420" y="0"/>
                    <a:pt x="10085841" y="0"/>
                  </a:cubicBezTo>
                  <a:close/>
                </a:path>
              </a:pathLst>
            </a:custGeom>
            <a:solidFill>
              <a:srgbClr val="000000"/>
            </a:solidFill>
          </p:spPr>
        </p:sp>
      </p:grpSp>
      <p:sp>
        <p:nvSpPr>
          <p:cNvPr id="45" name="TextBox 45"/>
          <p:cNvSpPr txBox="1"/>
          <p:nvPr/>
        </p:nvSpPr>
        <p:spPr>
          <a:xfrm>
            <a:off x="10077750" y="6760529"/>
            <a:ext cx="1854060"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RETAIL</a:t>
            </a:r>
          </a:p>
        </p:txBody>
      </p:sp>
      <p:sp>
        <p:nvSpPr>
          <p:cNvPr id="46" name="TextBox 46"/>
          <p:cNvSpPr txBox="1"/>
          <p:nvPr/>
        </p:nvSpPr>
        <p:spPr>
          <a:xfrm>
            <a:off x="10063619" y="7344826"/>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HEALTH</a:t>
            </a:r>
          </a:p>
        </p:txBody>
      </p:sp>
      <p:sp>
        <p:nvSpPr>
          <p:cNvPr id="47" name="TextBox 47"/>
          <p:cNvSpPr txBox="1"/>
          <p:nvPr/>
        </p:nvSpPr>
        <p:spPr>
          <a:xfrm>
            <a:off x="12437868" y="6791967"/>
            <a:ext cx="5092654"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sales, merchandising, logistics, customer service</a:t>
            </a:r>
          </a:p>
        </p:txBody>
      </p:sp>
      <p:sp>
        <p:nvSpPr>
          <p:cNvPr id="48" name="TextBox 48"/>
          <p:cNvSpPr txBox="1"/>
          <p:nvPr/>
        </p:nvSpPr>
        <p:spPr>
          <a:xfrm>
            <a:off x="12437868" y="7321097"/>
            <a:ext cx="5092654"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nursing, social care, medical practitioners</a:t>
            </a:r>
          </a:p>
        </p:txBody>
      </p:sp>
      <p:sp>
        <p:nvSpPr>
          <p:cNvPr id="49" name="TextBox 49"/>
          <p:cNvSpPr txBox="1"/>
          <p:nvPr/>
        </p:nvSpPr>
        <p:spPr>
          <a:xfrm>
            <a:off x="10063619" y="7930931"/>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ADMIN</a:t>
            </a:r>
          </a:p>
        </p:txBody>
      </p:sp>
      <p:sp>
        <p:nvSpPr>
          <p:cNvPr id="50" name="TextBox 50"/>
          <p:cNvSpPr txBox="1"/>
          <p:nvPr/>
        </p:nvSpPr>
        <p:spPr>
          <a:xfrm>
            <a:off x="10063619" y="8548001"/>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TRANSPORT</a:t>
            </a:r>
          </a:p>
        </p:txBody>
      </p:sp>
      <p:sp>
        <p:nvSpPr>
          <p:cNvPr id="51" name="TextBox 51"/>
          <p:cNvSpPr txBox="1"/>
          <p:nvPr/>
        </p:nvSpPr>
        <p:spPr>
          <a:xfrm>
            <a:off x="10077750" y="9136400"/>
            <a:ext cx="2141537"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MANUFACTURING</a:t>
            </a:r>
          </a:p>
        </p:txBody>
      </p:sp>
      <p:sp>
        <p:nvSpPr>
          <p:cNvPr id="52" name="TextBox 52"/>
          <p:cNvSpPr txBox="1"/>
          <p:nvPr/>
        </p:nvSpPr>
        <p:spPr>
          <a:xfrm>
            <a:off x="12437868" y="7907806"/>
            <a:ext cx="5092654"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secretary, receptionist, administration support</a:t>
            </a:r>
          </a:p>
        </p:txBody>
      </p:sp>
      <p:sp>
        <p:nvSpPr>
          <p:cNvPr id="53" name="TextBox 53"/>
          <p:cNvSpPr txBox="1"/>
          <p:nvPr/>
        </p:nvSpPr>
        <p:spPr>
          <a:xfrm>
            <a:off x="12437868" y="8513566"/>
            <a:ext cx="5092654"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haulage, distribution, delivery driver</a:t>
            </a:r>
          </a:p>
        </p:txBody>
      </p:sp>
      <p:sp>
        <p:nvSpPr>
          <p:cNvPr id="54" name="TextBox 54"/>
          <p:cNvSpPr txBox="1"/>
          <p:nvPr/>
        </p:nvSpPr>
        <p:spPr>
          <a:xfrm>
            <a:off x="12437868" y="9143632"/>
            <a:ext cx="5092654"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engineering, distribution, farming</a:t>
            </a:r>
          </a:p>
        </p:txBody>
      </p:sp>
      <p:pic>
        <p:nvPicPr>
          <p:cNvPr id="55" name="Picture 55"/>
          <p:cNvPicPr>
            <a:picLocks noChangeAspect="1"/>
          </p:cNvPicPr>
          <p:nvPr/>
        </p:nvPicPr>
        <p:blipFill>
          <a:blip r:embed="rId4"/>
          <a:srcRect/>
          <a:stretch>
            <a:fillRect/>
          </a:stretch>
        </p:blipFill>
        <p:spPr>
          <a:xfrm>
            <a:off x="13879456" y="2041525"/>
            <a:ext cx="933497" cy="1018190"/>
          </a:xfrm>
          <a:prstGeom prst="rect">
            <a:avLst/>
          </a:prstGeom>
        </p:spPr>
      </p:pic>
      <p:pic>
        <p:nvPicPr>
          <p:cNvPr id="56" name="Picture 56"/>
          <p:cNvPicPr>
            <a:picLocks noChangeAspect="1"/>
          </p:cNvPicPr>
          <p:nvPr/>
        </p:nvPicPr>
        <p:blipFill>
          <a:blip r:embed="rId5"/>
          <a:srcRect/>
          <a:stretch>
            <a:fillRect/>
          </a:stretch>
        </p:blipFill>
        <p:spPr>
          <a:xfrm>
            <a:off x="15125632" y="2547696"/>
            <a:ext cx="1003308" cy="905764"/>
          </a:xfrm>
          <a:prstGeom prst="rect">
            <a:avLst/>
          </a:prstGeom>
        </p:spPr>
      </p:pic>
      <p:pic>
        <p:nvPicPr>
          <p:cNvPr id="57" name="Picture 57"/>
          <p:cNvPicPr>
            <a:picLocks noChangeAspect="1"/>
          </p:cNvPicPr>
          <p:nvPr/>
        </p:nvPicPr>
        <p:blipFill>
          <a:blip r:embed="rId6"/>
          <a:srcRect/>
          <a:stretch>
            <a:fillRect/>
          </a:stretch>
        </p:blipFill>
        <p:spPr>
          <a:xfrm>
            <a:off x="16316336" y="2594940"/>
            <a:ext cx="942964" cy="929548"/>
          </a:xfrm>
          <a:prstGeom prst="rect">
            <a:avLst/>
          </a:prstGeom>
        </p:spPr>
      </p:pic>
      <p:sp>
        <p:nvSpPr>
          <p:cNvPr id="58" name="TextBox 58"/>
          <p:cNvSpPr txBox="1"/>
          <p:nvPr/>
        </p:nvSpPr>
        <p:spPr>
          <a:xfrm>
            <a:off x="5327389" y="2592832"/>
            <a:ext cx="3315528" cy="1449706"/>
          </a:xfrm>
          <a:prstGeom prst="rect">
            <a:avLst/>
          </a:prstGeom>
        </p:spPr>
        <p:txBody>
          <a:bodyPr lIns="0" tIns="0" rIns="0" bIns="0" rtlCol="0" anchor="t">
            <a:spAutoFit/>
          </a:bodyPr>
          <a:lstStyle/>
          <a:p>
            <a:pPr>
              <a:lnSpc>
                <a:spcPts val="3839"/>
              </a:lnSpc>
            </a:pPr>
            <a:r>
              <a:rPr lang="en-US" sz="2399">
                <a:solidFill>
                  <a:srgbClr val="000000"/>
                </a:solidFill>
                <a:latin typeface="Poppins"/>
              </a:rPr>
              <a:t>Of people have a university level qualification</a:t>
            </a:r>
          </a:p>
        </p:txBody>
      </p:sp>
      <p:sp>
        <p:nvSpPr>
          <p:cNvPr id="59" name="TextBox 59"/>
          <p:cNvSpPr txBox="1"/>
          <p:nvPr/>
        </p:nvSpPr>
        <p:spPr>
          <a:xfrm>
            <a:off x="10063619" y="1500366"/>
            <a:ext cx="1346918" cy="198120"/>
          </a:xfrm>
          <a:prstGeom prst="rect">
            <a:avLst/>
          </a:prstGeom>
        </p:spPr>
        <p:txBody>
          <a:bodyPr lIns="0" tIns="0" rIns="0" bIns="0" rtlCol="0" anchor="t">
            <a:spAutoFit/>
          </a:bodyPr>
          <a:lstStyle/>
          <a:p>
            <a:pPr algn="ctr">
              <a:lnSpc>
                <a:spcPts val="1679"/>
              </a:lnSpc>
            </a:pPr>
            <a:r>
              <a:rPr lang="en-US" sz="1200">
                <a:solidFill>
                  <a:srgbClr val="000000"/>
                </a:solidFill>
                <a:latin typeface="Canva Sans 2 Bold"/>
              </a:rPr>
              <a:t>Number of jobs</a:t>
            </a:r>
          </a:p>
        </p:txBody>
      </p:sp>
      <p:sp>
        <p:nvSpPr>
          <p:cNvPr id="60" name="TextBox 60"/>
          <p:cNvSpPr txBox="1"/>
          <p:nvPr/>
        </p:nvSpPr>
        <p:spPr>
          <a:xfrm>
            <a:off x="2808481" y="6675170"/>
            <a:ext cx="4325425"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MAJOR EMPLOYERS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9909658" y="207079"/>
            <a:ext cx="7742469" cy="6072772"/>
            <a:chOff x="0" y="0"/>
            <a:chExt cx="10210301" cy="8008406"/>
          </a:xfrm>
        </p:grpSpPr>
        <p:sp>
          <p:nvSpPr>
            <p:cNvPr id="3" name="Freeform 3"/>
            <p:cNvSpPr/>
            <p:nvPr/>
          </p:nvSpPr>
          <p:spPr>
            <a:xfrm>
              <a:off x="31750" y="31750"/>
              <a:ext cx="10146801" cy="7944906"/>
            </a:xfrm>
            <a:custGeom>
              <a:avLst/>
              <a:gdLst/>
              <a:ahLst/>
              <a:cxnLst/>
              <a:rect l="l" t="t" r="r" b="b"/>
              <a:pathLst>
                <a:path w="10146801" h="7944906">
                  <a:moveTo>
                    <a:pt x="10054091" y="7944906"/>
                  </a:moveTo>
                  <a:lnTo>
                    <a:pt x="92710" y="7944906"/>
                  </a:lnTo>
                  <a:cubicBezTo>
                    <a:pt x="41910" y="7944906"/>
                    <a:pt x="0" y="7902996"/>
                    <a:pt x="0" y="7852196"/>
                  </a:cubicBezTo>
                  <a:lnTo>
                    <a:pt x="0" y="92710"/>
                  </a:lnTo>
                  <a:cubicBezTo>
                    <a:pt x="0" y="41910"/>
                    <a:pt x="41910" y="0"/>
                    <a:pt x="92710" y="0"/>
                  </a:cubicBezTo>
                  <a:lnTo>
                    <a:pt x="10052820" y="0"/>
                  </a:lnTo>
                  <a:cubicBezTo>
                    <a:pt x="10103620" y="0"/>
                    <a:pt x="10145530" y="41910"/>
                    <a:pt x="10145530" y="92710"/>
                  </a:cubicBezTo>
                  <a:lnTo>
                    <a:pt x="10145530" y="7850925"/>
                  </a:lnTo>
                  <a:cubicBezTo>
                    <a:pt x="10146801" y="7902996"/>
                    <a:pt x="10104891" y="7944906"/>
                    <a:pt x="10054091" y="7944906"/>
                  </a:cubicBezTo>
                  <a:close/>
                </a:path>
              </a:pathLst>
            </a:custGeom>
            <a:solidFill>
              <a:srgbClr val="DFD8CA"/>
            </a:solidFill>
          </p:spPr>
        </p:sp>
        <p:sp>
          <p:nvSpPr>
            <p:cNvPr id="4" name="Freeform 4"/>
            <p:cNvSpPr/>
            <p:nvPr/>
          </p:nvSpPr>
          <p:spPr>
            <a:xfrm>
              <a:off x="0" y="0"/>
              <a:ext cx="10210301" cy="8008406"/>
            </a:xfrm>
            <a:custGeom>
              <a:avLst/>
              <a:gdLst/>
              <a:ahLst/>
              <a:cxnLst/>
              <a:rect l="l" t="t" r="r" b="b"/>
              <a:pathLst>
                <a:path w="10210301" h="8008406">
                  <a:moveTo>
                    <a:pt x="10085841" y="59690"/>
                  </a:moveTo>
                  <a:cubicBezTo>
                    <a:pt x="10121401" y="59690"/>
                    <a:pt x="10150611" y="88900"/>
                    <a:pt x="10150611" y="124460"/>
                  </a:cubicBezTo>
                  <a:lnTo>
                    <a:pt x="10150611" y="7883946"/>
                  </a:lnTo>
                  <a:cubicBezTo>
                    <a:pt x="10150611" y="7919506"/>
                    <a:pt x="10121401" y="7948716"/>
                    <a:pt x="10085841" y="7948716"/>
                  </a:cubicBezTo>
                  <a:lnTo>
                    <a:pt x="124460" y="7948716"/>
                  </a:lnTo>
                  <a:cubicBezTo>
                    <a:pt x="88900" y="7948716"/>
                    <a:pt x="59690" y="7919506"/>
                    <a:pt x="59690" y="7883946"/>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7883946"/>
                  </a:lnTo>
                  <a:cubicBezTo>
                    <a:pt x="0" y="7952526"/>
                    <a:pt x="55880" y="8008406"/>
                    <a:pt x="124460" y="8008406"/>
                  </a:cubicBezTo>
                  <a:lnTo>
                    <a:pt x="10085841" y="8008406"/>
                  </a:lnTo>
                  <a:cubicBezTo>
                    <a:pt x="10154420" y="8008406"/>
                    <a:pt x="10210301" y="7952526"/>
                    <a:pt x="10210301" y="7883946"/>
                  </a:cubicBezTo>
                  <a:lnTo>
                    <a:pt x="10210301" y="124460"/>
                  </a:lnTo>
                  <a:cubicBezTo>
                    <a:pt x="10210301" y="55880"/>
                    <a:pt x="10154420" y="0"/>
                    <a:pt x="10085841" y="0"/>
                  </a:cubicBezTo>
                  <a:close/>
                </a:path>
              </a:pathLst>
            </a:custGeom>
            <a:solidFill>
              <a:srgbClr val="000000"/>
            </a:solidFill>
          </p:spPr>
        </p:sp>
      </p:grpSp>
      <p:sp>
        <p:nvSpPr>
          <p:cNvPr id="5" name="AutoShape 5"/>
          <p:cNvSpPr/>
          <p:nvPr/>
        </p:nvSpPr>
        <p:spPr>
          <a:xfrm rot="4300">
            <a:off x="1028709" y="4047300"/>
            <a:ext cx="7614211" cy="0"/>
          </a:xfrm>
          <a:prstGeom prst="line">
            <a:avLst/>
          </a:prstGeom>
          <a:ln w="19050" cap="flat">
            <a:solidFill>
              <a:srgbClr val="000000"/>
            </a:solidFill>
            <a:prstDash val="solid"/>
            <a:headEnd type="none" w="sm" len="sm"/>
            <a:tailEnd type="none" w="sm" len="sm"/>
          </a:ln>
        </p:spPr>
      </p:sp>
      <p:grpSp>
        <p:nvGrpSpPr>
          <p:cNvPr id="6" name="Group 6"/>
          <p:cNvGrpSpPr/>
          <p:nvPr/>
        </p:nvGrpSpPr>
        <p:grpSpPr>
          <a:xfrm>
            <a:off x="10097545" y="1810479"/>
            <a:ext cx="7256885" cy="3712951"/>
            <a:chOff x="0" y="-38100"/>
            <a:chExt cx="9675846" cy="4950601"/>
          </a:xfrm>
        </p:grpSpPr>
        <p:sp>
          <p:nvSpPr>
            <p:cNvPr id="7" name="TextBox 7"/>
            <p:cNvSpPr txBox="1"/>
            <p:nvPr/>
          </p:nvSpPr>
          <p:spPr>
            <a:xfrm rot="-2700000">
              <a:off x="545731" y="4262140"/>
              <a:ext cx="2475905"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Professional</a:t>
              </a:r>
            </a:p>
          </p:txBody>
        </p:sp>
        <p:sp>
          <p:nvSpPr>
            <p:cNvPr id="8" name="TextBox 8"/>
            <p:cNvSpPr txBox="1"/>
            <p:nvPr/>
          </p:nvSpPr>
          <p:spPr>
            <a:xfrm rot="18900000">
              <a:off x="1777871" y="4370557"/>
              <a:ext cx="3137586" cy="541944"/>
            </a:xfrm>
            <a:prstGeom prst="rect">
              <a:avLst/>
            </a:prstGeom>
          </p:spPr>
          <p:txBody>
            <a:bodyPr wrap="square" lIns="0" tIns="0" rIns="0" bIns="0" rtlCol="0" anchor="t">
              <a:spAutoFit/>
            </a:bodyPr>
            <a:lstStyle/>
            <a:p>
              <a:pPr algn="ctr">
                <a:lnSpc>
                  <a:spcPts val="3359"/>
                </a:lnSpc>
              </a:pPr>
              <a:r>
                <a:rPr lang="en-US" sz="2400" dirty="0">
                  <a:solidFill>
                    <a:srgbClr val="000000"/>
                  </a:solidFill>
                  <a:latin typeface="Canva Sans 1 Bold"/>
                </a:rPr>
                <a:t>Manufacturing</a:t>
              </a:r>
            </a:p>
          </p:txBody>
        </p:sp>
        <p:sp>
          <p:nvSpPr>
            <p:cNvPr id="9" name="TextBox 9"/>
            <p:cNvSpPr txBox="1"/>
            <p:nvPr/>
          </p:nvSpPr>
          <p:spPr>
            <a:xfrm rot="-2700000">
              <a:off x="4894845" y="3794676"/>
              <a:ext cx="1153716"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Retail</a:t>
              </a:r>
            </a:p>
          </p:txBody>
        </p:sp>
        <p:sp>
          <p:nvSpPr>
            <p:cNvPr id="10" name="TextBox 10"/>
            <p:cNvSpPr txBox="1"/>
            <p:nvPr/>
          </p:nvSpPr>
          <p:spPr>
            <a:xfrm rot="-2700000">
              <a:off x="6380292" y="3846382"/>
              <a:ext cx="1299964"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Digital</a:t>
              </a:r>
            </a:p>
          </p:txBody>
        </p:sp>
        <p:sp>
          <p:nvSpPr>
            <p:cNvPr id="11" name="TextBox 11"/>
            <p:cNvSpPr txBox="1"/>
            <p:nvPr/>
          </p:nvSpPr>
          <p:spPr>
            <a:xfrm rot="-2700000">
              <a:off x="7955509" y="3860905"/>
              <a:ext cx="1341041"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Health</a:t>
              </a:r>
            </a:p>
          </p:txBody>
        </p:sp>
        <p:sp>
          <p:nvSpPr>
            <p:cNvPr id="12" name="TextBox 12"/>
            <p:cNvSpPr txBox="1"/>
            <p:nvPr/>
          </p:nvSpPr>
          <p:spPr>
            <a:xfrm>
              <a:off x="0" y="-38100"/>
              <a:ext cx="1569442"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20,000 </a:t>
              </a:r>
            </a:p>
          </p:txBody>
        </p:sp>
        <p:sp>
          <p:nvSpPr>
            <p:cNvPr id="13" name="TextBox 13"/>
            <p:cNvSpPr txBox="1"/>
            <p:nvPr/>
          </p:nvSpPr>
          <p:spPr>
            <a:xfrm>
              <a:off x="51395" y="706234"/>
              <a:ext cx="1518047"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15,000 </a:t>
              </a:r>
            </a:p>
          </p:txBody>
        </p:sp>
        <p:sp>
          <p:nvSpPr>
            <p:cNvPr id="14" name="TextBox 14"/>
            <p:cNvSpPr txBox="1"/>
            <p:nvPr/>
          </p:nvSpPr>
          <p:spPr>
            <a:xfrm>
              <a:off x="12303" y="1450568"/>
              <a:ext cx="1557139"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10,000 </a:t>
              </a:r>
            </a:p>
          </p:txBody>
        </p:sp>
        <p:sp>
          <p:nvSpPr>
            <p:cNvPr id="15" name="TextBox 15"/>
            <p:cNvSpPr txBox="1"/>
            <p:nvPr/>
          </p:nvSpPr>
          <p:spPr>
            <a:xfrm>
              <a:off x="265509" y="2194902"/>
              <a:ext cx="1303933"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5,000 </a:t>
              </a:r>
            </a:p>
          </p:txBody>
        </p:sp>
        <p:sp>
          <p:nvSpPr>
            <p:cNvPr id="16" name="TextBox 16"/>
            <p:cNvSpPr txBox="1"/>
            <p:nvPr/>
          </p:nvSpPr>
          <p:spPr>
            <a:xfrm>
              <a:off x="1190030" y="2939236"/>
              <a:ext cx="379412"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0 </a:t>
              </a:r>
            </a:p>
          </p:txBody>
        </p:sp>
        <p:grpSp>
          <p:nvGrpSpPr>
            <p:cNvPr id="17" name="Group 17"/>
            <p:cNvGrpSpPr>
              <a:grpSpLocks noChangeAspect="1"/>
            </p:cNvGrpSpPr>
            <p:nvPr/>
          </p:nvGrpSpPr>
          <p:grpSpPr>
            <a:xfrm>
              <a:off x="1772642" y="232410"/>
              <a:ext cx="7903204" cy="2983686"/>
              <a:chOff x="0" y="-6350"/>
              <a:chExt cx="7903204" cy="2983686"/>
            </a:xfrm>
          </p:grpSpPr>
          <p:sp>
            <p:nvSpPr>
              <p:cNvPr id="18" name="Freeform 18"/>
              <p:cNvSpPr/>
              <p:nvPr/>
            </p:nvSpPr>
            <p:spPr>
              <a:xfrm>
                <a:off x="0" y="-6350"/>
                <a:ext cx="1462093" cy="2983686"/>
              </a:xfrm>
              <a:custGeom>
                <a:avLst/>
                <a:gdLst/>
                <a:ahLst/>
                <a:cxnLst/>
                <a:rect l="l" t="t" r="r" b="b"/>
                <a:pathLst>
                  <a:path w="1462093" h="2983686">
                    <a:moveTo>
                      <a:pt x="0" y="2983686"/>
                    </a:moveTo>
                    <a:lnTo>
                      <a:pt x="0" y="116967"/>
                    </a:lnTo>
                    <a:cubicBezTo>
                      <a:pt x="0" y="85946"/>
                      <a:pt x="12323" y="56195"/>
                      <a:pt x="34259" y="34259"/>
                    </a:cubicBezTo>
                    <a:cubicBezTo>
                      <a:pt x="56195" y="12323"/>
                      <a:pt x="85946" y="0"/>
                      <a:pt x="116967" y="0"/>
                    </a:cubicBezTo>
                    <a:lnTo>
                      <a:pt x="1345125" y="0"/>
                    </a:lnTo>
                    <a:cubicBezTo>
                      <a:pt x="1409725" y="0"/>
                      <a:pt x="1462093" y="52368"/>
                      <a:pt x="1462093" y="116967"/>
                    </a:cubicBezTo>
                    <a:lnTo>
                      <a:pt x="1462093" y="2983686"/>
                    </a:lnTo>
                    <a:close/>
                  </a:path>
                </a:pathLst>
              </a:custGeom>
              <a:solidFill>
                <a:srgbClr val="105652"/>
              </a:solidFill>
            </p:spPr>
          </p:sp>
          <p:sp>
            <p:nvSpPr>
              <p:cNvPr id="19" name="Freeform 19"/>
              <p:cNvSpPr/>
              <p:nvPr/>
            </p:nvSpPr>
            <p:spPr>
              <a:xfrm>
                <a:off x="1610278" y="1482318"/>
                <a:ext cx="1462093" cy="1495018"/>
              </a:xfrm>
              <a:custGeom>
                <a:avLst/>
                <a:gdLst/>
                <a:ahLst/>
                <a:cxnLst/>
                <a:rect l="l" t="t" r="r" b="b"/>
                <a:pathLst>
                  <a:path w="1462093" h="1495018">
                    <a:moveTo>
                      <a:pt x="0" y="1495018"/>
                    </a:moveTo>
                    <a:lnTo>
                      <a:pt x="0" y="116967"/>
                    </a:lnTo>
                    <a:cubicBezTo>
                      <a:pt x="0" y="52368"/>
                      <a:pt x="52368" y="0"/>
                      <a:pt x="116967" y="0"/>
                    </a:cubicBezTo>
                    <a:lnTo>
                      <a:pt x="1345125" y="0"/>
                    </a:lnTo>
                    <a:cubicBezTo>
                      <a:pt x="1376147" y="0"/>
                      <a:pt x="1405898" y="12323"/>
                      <a:pt x="1427834" y="34259"/>
                    </a:cubicBezTo>
                    <a:cubicBezTo>
                      <a:pt x="1449769" y="56194"/>
                      <a:pt x="1462093" y="85946"/>
                      <a:pt x="1462093" y="116967"/>
                    </a:cubicBezTo>
                    <a:lnTo>
                      <a:pt x="1462093" y="1495018"/>
                    </a:lnTo>
                    <a:close/>
                  </a:path>
                </a:pathLst>
              </a:custGeom>
              <a:solidFill>
                <a:srgbClr val="105652"/>
              </a:solidFill>
            </p:spPr>
          </p:sp>
          <p:sp>
            <p:nvSpPr>
              <p:cNvPr id="20" name="Freeform 20"/>
              <p:cNvSpPr/>
              <p:nvPr/>
            </p:nvSpPr>
            <p:spPr>
              <a:xfrm>
                <a:off x="3220556" y="1631185"/>
                <a:ext cx="1462093" cy="1346151"/>
              </a:xfrm>
              <a:custGeom>
                <a:avLst/>
                <a:gdLst/>
                <a:ahLst/>
                <a:cxnLst/>
                <a:rect l="l" t="t" r="r" b="b"/>
                <a:pathLst>
                  <a:path w="1462093" h="1346151">
                    <a:moveTo>
                      <a:pt x="0" y="1346151"/>
                    </a:moveTo>
                    <a:lnTo>
                      <a:pt x="0" y="116967"/>
                    </a:lnTo>
                    <a:cubicBezTo>
                      <a:pt x="0" y="85945"/>
                      <a:pt x="12323" y="56194"/>
                      <a:pt x="34259" y="34258"/>
                    </a:cubicBezTo>
                    <a:cubicBezTo>
                      <a:pt x="56194" y="12323"/>
                      <a:pt x="85945" y="0"/>
                      <a:pt x="116967" y="0"/>
                    </a:cubicBezTo>
                    <a:lnTo>
                      <a:pt x="1345125" y="0"/>
                    </a:lnTo>
                    <a:cubicBezTo>
                      <a:pt x="1409724" y="0"/>
                      <a:pt x="1462092" y="52368"/>
                      <a:pt x="1462092" y="116967"/>
                    </a:cubicBezTo>
                    <a:lnTo>
                      <a:pt x="1462092" y="1346151"/>
                    </a:lnTo>
                    <a:close/>
                  </a:path>
                </a:pathLst>
              </a:custGeom>
              <a:solidFill>
                <a:srgbClr val="105652"/>
              </a:solidFill>
            </p:spPr>
          </p:sp>
          <p:sp>
            <p:nvSpPr>
              <p:cNvPr id="21" name="Freeform 21"/>
              <p:cNvSpPr/>
              <p:nvPr/>
            </p:nvSpPr>
            <p:spPr>
              <a:xfrm>
                <a:off x="4830833" y="1780051"/>
                <a:ext cx="1462093" cy="1197284"/>
              </a:xfrm>
              <a:custGeom>
                <a:avLst/>
                <a:gdLst/>
                <a:ahLst/>
                <a:cxnLst/>
                <a:rect l="l" t="t" r="r" b="b"/>
                <a:pathLst>
                  <a:path w="1462093" h="1197284">
                    <a:moveTo>
                      <a:pt x="0" y="1197285"/>
                    </a:moveTo>
                    <a:lnTo>
                      <a:pt x="0" y="116968"/>
                    </a:lnTo>
                    <a:cubicBezTo>
                      <a:pt x="0" y="52369"/>
                      <a:pt x="52369" y="0"/>
                      <a:pt x="116968" y="0"/>
                    </a:cubicBezTo>
                    <a:lnTo>
                      <a:pt x="1345126" y="0"/>
                    </a:lnTo>
                    <a:cubicBezTo>
                      <a:pt x="1376147" y="0"/>
                      <a:pt x="1405899" y="12324"/>
                      <a:pt x="1427834" y="34259"/>
                    </a:cubicBezTo>
                    <a:cubicBezTo>
                      <a:pt x="1449770" y="56195"/>
                      <a:pt x="1462093" y="85946"/>
                      <a:pt x="1462093" y="116968"/>
                    </a:cubicBezTo>
                    <a:lnTo>
                      <a:pt x="1462093" y="1197285"/>
                    </a:lnTo>
                    <a:close/>
                  </a:path>
                </a:pathLst>
              </a:custGeom>
              <a:solidFill>
                <a:srgbClr val="105652"/>
              </a:solidFill>
            </p:spPr>
          </p:sp>
          <p:sp>
            <p:nvSpPr>
              <p:cNvPr id="22" name="Freeform 22"/>
              <p:cNvSpPr/>
              <p:nvPr/>
            </p:nvSpPr>
            <p:spPr>
              <a:xfrm>
                <a:off x="6441111" y="1780051"/>
                <a:ext cx="1462093" cy="1197284"/>
              </a:xfrm>
              <a:custGeom>
                <a:avLst/>
                <a:gdLst/>
                <a:ahLst/>
                <a:cxnLst/>
                <a:rect l="l" t="t" r="r" b="b"/>
                <a:pathLst>
                  <a:path w="1462093" h="1197284">
                    <a:moveTo>
                      <a:pt x="0" y="1197285"/>
                    </a:moveTo>
                    <a:lnTo>
                      <a:pt x="0" y="116968"/>
                    </a:lnTo>
                    <a:cubicBezTo>
                      <a:pt x="0" y="85946"/>
                      <a:pt x="12323" y="56195"/>
                      <a:pt x="34259" y="34259"/>
                    </a:cubicBezTo>
                    <a:cubicBezTo>
                      <a:pt x="56195" y="12324"/>
                      <a:pt x="85946" y="0"/>
                      <a:pt x="116968" y="0"/>
                    </a:cubicBezTo>
                    <a:lnTo>
                      <a:pt x="1345125" y="0"/>
                    </a:lnTo>
                    <a:cubicBezTo>
                      <a:pt x="1409725" y="0"/>
                      <a:pt x="1462093" y="52369"/>
                      <a:pt x="1462093" y="116968"/>
                    </a:cubicBezTo>
                    <a:lnTo>
                      <a:pt x="1462093" y="1197285"/>
                    </a:lnTo>
                    <a:close/>
                  </a:path>
                </a:pathLst>
              </a:custGeom>
              <a:solidFill>
                <a:srgbClr val="105652"/>
              </a:solidFill>
            </p:spPr>
          </p:sp>
        </p:grpSp>
      </p:grpSp>
      <p:grpSp>
        <p:nvGrpSpPr>
          <p:cNvPr id="23" name="Group 23"/>
          <p:cNvGrpSpPr/>
          <p:nvPr/>
        </p:nvGrpSpPr>
        <p:grpSpPr>
          <a:xfrm>
            <a:off x="669952" y="6532392"/>
            <a:ext cx="8602485" cy="3200893"/>
            <a:chOff x="0" y="0"/>
            <a:chExt cx="11344438" cy="4221145"/>
          </a:xfrm>
        </p:grpSpPr>
        <p:sp>
          <p:nvSpPr>
            <p:cNvPr id="24" name="Freeform 24"/>
            <p:cNvSpPr/>
            <p:nvPr/>
          </p:nvSpPr>
          <p:spPr>
            <a:xfrm>
              <a:off x="31750" y="31750"/>
              <a:ext cx="11280938" cy="4157645"/>
            </a:xfrm>
            <a:custGeom>
              <a:avLst/>
              <a:gdLst/>
              <a:ahLst/>
              <a:cxnLst/>
              <a:rect l="l" t="t" r="r" b="b"/>
              <a:pathLst>
                <a:path w="11280938" h="4157645">
                  <a:moveTo>
                    <a:pt x="11188228" y="4157645"/>
                  </a:moveTo>
                  <a:lnTo>
                    <a:pt x="92710" y="4157645"/>
                  </a:lnTo>
                  <a:cubicBezTo>
                    <a:pt x="41910" y="4157645"/>
                    <a:pt x="0" y="4115735"/>
                    <a:pt x="0" y="4064935"/>
                  </a:cubicBezTo>
                  <a:lnTo>
                    <a:pt x="0" y="92710"/>
                  </a:lnTo>
                  <a:cubicBezTo>
                    <a:pt x="0" y="41910"/>
                    <a:pt x="41910" y="0"/>
                    <a:pt x="92710" y="0"/>
                  </a:cubicBezTo>
                  <a:lnTo>
                    <a:pt x="11186957" y="0"/>
                  </a:lnTo>
                  <a:cubicBezTo>
                    <a:pt x="11237757" y="0"/>
                    <a:pt x="11279668" y="41910"/>
                    <a:pt x="11279668" y="92710"/>
                  </a:cubicBezTo>
                  <a:lnTo>
                    <a:pt x="11279668" y="4063665"/>
                  </a:lnTo>
                  <a:cubicBezTo>
                    <a:pt x="11280938" y="4115735"/>
                    <a:pt x="11239028" y="4157645"/>
                    <a:pt x="11188228" y="4157645"/>
                  </a:cubicBezTo>
                  <a:close/>
                </a:path>
              </a:pathLst>
            </a:custGeom>
            <a:solidFill>
              <a:srgbClr val="F9C041"/>
            </a:solidFill>
          </p:spPr>
        </p:sp>
        <p:sp>
          <p:nvSpPr>
            <p:cNvPr id="25" name="Freeform 25"/>
            <p:cNvSpPr/>
            <p:nvPr/>
          </p:nvSpPr>
          <p:spPr>
            <a:xfrm>
              <a:off x="0" y="0"/>
              <a:ext cx="11344438" cy="4221145"/>
            </a:xfrm>
            <a:custGeom>
              <a:avLst/>
              <a:gdLst/>
              <a:ahLst/>
              <a:cxnLst/>
              <a:rect l="l" t="t" r="r" b="b"/>
              <a:pathLst>
                <a:path w="11344438" h="4221145">
                  <a:moveTo>
                    <a:pt x="11219978" y="59690"/>
                  </a:moveTo>
                  <a:cubicBezTo>
                    <a:pt x="11255538" y="59690"/>
                    <a:pt x="11284748" y="88900"/>
                    <a:pt x="11284748" y="124460"/>
                  </a:cubicBezTo>
                  <a:lnTo>
                    <a:pt x="11284748" y="4096685"/>
                  </a:lnTo>
                  <a:cubicBezTo>
                    <a:pt x="11284748" y="4132245"/>
                    <a:pt x="11255538" y="4161455"/>
                    <a:pt x="11219978" y="4161455"/>
                  </a:cubicBezTo>
                  <a:lnTo>
                    <a:pt x="124460" y="4161455"/>
                  </a:lnTo>
                  <a:cubicBezTo>
                    <a:pt x="88900" y="4161455"/>
                    <a:pt x="59690" y="4132245"/>
                    <a:pt x="59690" y="4096685"/>
                  </a:cubicBezTo>
                  <a:lnTo>
                    <a:pt x="59690" y="124460"/>
                  </a:lnTo>
                  <a:cubicBezTo>
                    <a:pt x="59690" y="88900"/>
                    <a:pt x="88900" y="59690"/>
                    <a:pt x="124460" y="59690"/>
                  </a:cubicBezTo>
                  <a:lnTo>
                    <a:pt x="11219978" y="59690"/>
                  </a:lnTo>
                  <a:moveTo>
                    <a:pt x="11219978" y="0"/>
                  </a:moveTo>
                  <a:lnTo>
                    <a:pt x="124460" y="0"/>
                  </a:lnTo>
                  <a:cubicBezTo>
                    <a:pt x="55880" y="0"/>
                    <a:pt x="0" y="55880"/>
                    <a:pt x="0" y="124460"/>
                  </a:cubicBezTo>
                  <a:lnTo>
                    <a:pt x="0" y="4096685"/>
                  </a:lnTo>
                  <a:cubicBezTo>
                    <a:pt x="0" y="4165265"/>
                    <a:pt x="55880" y="4221145"/>
                    <a:pt x="124460" y="4221145"/>
                  </a:cubicBezTo>
                  <a:lnTo>
                    <a:pt x="11219978" y="4221145"/>
                  </a:lnTo>
                  <a:cubicBezTo>
                    <a:pt x="11288557" y="4221145"/>
                    <a:pt x="11344438" y="4165265"/>
                    <a:pt x="11344438" y="4096685"/>
                  </a:cubicBezTo>
                  <a:lnTo>
                    <a:pt x="11344438" y="124460"/>
                  </a:lnTo>
                  <a:cubicBezTo>
                    <a:pt x="11344438" y="55880"/>
                    <a:pt x="11288557" y="0"/>
                    <a:pt x="11219978" y="0"/>
                  </a:cubicBezTo>
                  <a:close/>
                </a:path>
              </a:pathLst>
            </a:custGeom>
            <a:solidFill>
              <a:srgbClr val="000000"/>
            </a:solidFill>
          </p:spPr>
        </p:sp>
      </p:grpSp>
      <p:sp>
        <p:nvSpPr>
          <p:cNvPr id="26" name="TextBox 26"/>
          <p:cNvSpPr txBox="1"/>
          <p:nvPr/>
        </p:nvSpPr>
        <p:spPr>
          <a:xfrm>
            <a:off x="1028712" y="4471989"/>
            <a:ext cx="3483950" cy="1267459"/>
          </a:xfrm>
          <a:prstGeom prst="rect">
            <a:avLst/>
          </a:prstGeom>
        </p:spPr>
        <p:txBody>
          <a:bodyPr lIns="0" tIns="0" rIns="0" bIns="0" rtlCol="0" anchor="t">
            <a:spAutoFit/>
          </a:bodyPr>
          <a:lstStyle/>
          <a:p>
            <a:pPr>
              <a:lnSpc>
                <a:spcPts val="9399"/>
              </a:lnSpc>
            </a:pPr>
            <a:r>
              <a:rPr lang="en-US" sz="9399">
                <a:solidFill>
                  <a:srgbClr val="105652"/>
                </a:solidFill>
                <a:latin typeface="Bebas Neue Bold"/>
              </a:rPr>
              <a:t>£33,400</a:t>
            </a:r>
          </a:p>
        </p:txBody>
      </p:sp>
      <p:sp>
        <p:nvSpPr>
          <p:cNvPr id="27" name="TextBox 27"/>
          <p:cNvSpPr txBox="1"/>
          <p:nvPr/>
        </p:nvSpPr>
        <p:spPr>
          <a:xfrm>
            <a:off x="5327389" y="1721353"/>
            <a:ext cx="3483950" cy="1267459"/>
          </a:xfrm>
          <a:prstGeom prst="rect">
            <a:avLst/>
          </a:prstGeom>
        </p:spPr>
        <p:txBody>
          <a:bodyPr lIns="0" tIns="0" rIns="0" bIns="0" rtlCol="0" anchor="t">
            <a:spAutoFit/>
          </a:bodyPr>
          <a:lstStyle/>
          <a:p>
            <a:pPr>
              <a:lnSpc>
                <a:spcPts val="9399"/>
              </a:lnSpc>
            </a:pPr>
            <a:r>
              <a:rPr lang="en-US" sz="9399">
                <a:solidFill>
                  <a:srgbClr val="105652"/>
                </a:solidFill>
                <a:latin typeface="Bebas Neue Bold"/>
              </a:rPr>
              <a:t>63%</a:t>
            </a:r>
          </a:p>
        </p:txBody>
      </p:sp>
      <p:sp>
        <p:nvSpPr>
          <p:cNvPr id="28" name="TextBox 28"/>
          <p:cNvSpPr txBox="1"/>
          <p:nvPr/>
        </p:nvSpPr>
        <p:spPr>
          <a:xfrm>
            <a:off x="5327389" y="4471989"/>
            <a:ext cx="3483950" cy="1267459"/>
          </a:xfrm>
          <a:prstGeom prst="rect">
            <a:avLst/>
          </a:prstGeom>
        </p:spPr>
        <p:txBody>
          <a:bodyPr lIns="0" tIns="0" rIns="0" bIns="0" rtlCol="0" anchor="t">
            <a:spAutoFit/>
          </a:bodyPr>
          <a:lstStyle/>
          <a:p>
            <a:pPr>
              <a:lnSpc>
                <a:spcPts val="9399"/>
              </a:lnSpc>
            </a:pPr>
            <a:r>
              <a:rPr lang="en-US" sz="9399">
                <a:solidFill>
                  <a:srgbClr val="105652"/>
                </a:solidFill>
                <a:latin typeface="Bebas Neue Bold"/>
              </a:rPr>
              <a:t>8,400</a:t>
            </a:r>
          </a:p>
        </p:txBody>
      </p:sp>
      <p:sp>
        <p:nvSpPr>
          <p:cNvPr id="29" name="TextBox 29"/>
          <p:cNvSpPr txBox="1"/>
          <p:nvPr/>
        </p:nvSpPr>
        <p:spPr>
          <a:xfrm>
            <a:off x="1028712" y="3009600"/>
            <a:ext cx="203885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Jobs</a:t>
            </a:r>
          </a:p>
        </p:txBody>
      </p:sp>
      <p:sp>
        <p:nvSpPr>
          <p:cNvPr id="30" name="TextBox 30"/>
          <p:cNvSpPr txBox="1"/>
          <p:nvPr/>
        </p:nvSpPr>
        <p:spPr>
          <a:xfrm>
            <a:off x="1028712" y="5443221"/>
            <a:ext cx="243578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Median Salary </a:t>
            </a:r>
          </a:p>
        </p:txBody>
      </p:sp>
      <p:sp>
        <p:nvSpPr>
          <p:cNvPr id="31" name="TextBox 31"/>
          <p:cNvSpPr txBox="1"/>
          <p:nvPr/>
        </p:nvSpPr>
        <p:spPr>
          <a:xfrm>
            <a:off x="5327389" y="5443221"/>
            <a:ext cx="331552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Businesses</a:t>
            </a:r>
          </a:p>
        </p:txBody>
      </p:sp>
      <p:sp>
        <p:nvSpPr>
          <p:cNvPr id="32" name="TextBox 32"/>
          <p:cNvSpPr txBox="1"/>
          <p:nvPr/>
        </p:nvSpPr>
        <p:spPr>
          <a:xfrm>
            <a:off x="1028700" y="331039"/>
            <a:ext cx="7782639"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Jobs in </a:t>
            </a:r>
            <a:r>
              <a:rPr lang="en-US" sz="5700">
                <a:solidFill>
                  <a:srgbClr val="B91646"/>
                </a:solidFill>
                <a:latin typeface="Bebas Neue Bold"/>
              </a:rPr>
              <a:t>south Cambridgeshire</a:t>
            </a:r>
          </a:p>
        </p:txBody>
      </p:sp>
      <p:sp>
        <p:nvSpPr>
          <p:cNvPr id="33" name="TextBox 33"/>
          <p:cNvSpPr txBox="1"/>
          <p:nvPr/>
        </p:nvSpPr>
        <p:spPr>
          <a:xfrm>
            <a:off x="1028700" y="1754155"/>
            <a:ext cx="3483950" cy="1267459"/>
          </a:xfrm>
          <a:prstGeom prst="rect">
            <a:avLst/>
          </a:prstGeom>
        </p:spPr>
        <p:txBody>
          <a:bodyPr lIns="0" tIns="0" rIns="0" bIns="0" rtlCol="0" anchor="t">
            <a:spAutoFit/>
          </a:bodyPr>
          <a:lstStyle/>
          <a:p>
            <a:pPr>
              <a:lnSpc>
                <a:spcPts val="9399"/>
              </a:lnSpc>
            </a:pPr>
            <a:r>
              <a:rPr lang="en-US" sz="9399" dirty="0">
                <a:solidFill>
                  <a:srgbClr val="105652"/>
                </a:solidFill>
                <a:latin typeface="Bebas Neue Bold"/>
              </a:rPr>
              <a:t>80,000</a:t>
            </a:r>
          </a:p>
        </p:txBody>
      </p:sp>
      <p:sp>
        <p:nvSpPr>
          <p:cNvPr id="34" name="TextBox 34"/>
          <p:cNvSpPr txBox="1"/>
          <p:nvPr/>
        </p:nvSpPr>
        <p:spPr>
          <a:xfrm>
            <a:off x="10203463" y="360462"/>
            <a:ext cx="7275786" cy="589915"/>
          </a:xfrm>
          <a:prstGeom prst="rect">
            <a:avLst/>
          </a:prstGeom>
        </p:spPr>
        <p:txBody>
          <a:bodyPr lIns="0" tIns="0" rIns="0" bIns="0" rtlCol="0" anchor="t">
            <a:spAutoFit/>
          </a:bodyPr>
          <a:lstStyle/>
          <a:p>
            <a:pPr algn="ctr">
              <a:lnSpc>
                <a:spcPts val="4759"/>
              </a:lnSpc>
            </a:pPr>
            <a:r>
              <a:rPr lang="en-US" sz="3399">
                <a:solidFill>
                  <a:srgbClr val="000000"/>
                </a:solidFill>
                <a:latin typeface="Bebas Neue Bold"/>
              </a:rPr>
              <a:t>Top Sectors in SOUTH cambridgeSHIRE</a:t>
            </a:r>
          </a:p>
        </p:txBody>
      </p:sp>
      <p:sp>
        <p:nvSpPr>
          <p:cNvPr id="35" name="TextBox 35"/>
          <p:cNvSpPr txBox="1"/>
          <p:nvPr/>
        </p:nvSpPr>
        <p:spPr>
          <a:xfrm>
            <a:off x="1021769" y="7795971"/>
            <a:ext cx="2256674" cy="82423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AMINO COMMUNICATIONS</a:t>
            </a:r>
          </a:p>
        </p:txBody>
      </p:sp>
      <p:sp>
        <p:nvSpPr>
          <p:cNvPr id="36" name="TextBox 36"/>
          <p:cNvSpPr txBox="1"/>
          <p:nvPr/>
        </p:nvSpPr>
        <p:spPr>
          <a:xfrm>
            <a:off x="1021769" y="8788667"/>
            <a:ext cx="2038869" cy="82423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MARSHALL GROUP</a:t>
            </a:r>
          </a:p>
        </p:txBody>
      </p:sp>
      <p:sp>
        <p:nvSpPr>
          <p:cNvPr id="37" name="TextBox 37"/>
          <p:cNvSpPr txBox="1"/>
          <p:nvPr/>
        </p:nvSpPr>
        <p:spPr>
          <a:xfrm>
            <a:off x="3278443" y="7710246"/>
            <a:ext cx="5663776" cy="816610"/>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is a global technology solutions provider, with its UK headquarters in South Cambridge. There are career opportunities within Digital and Manufacturing.</a:t>
            </a:r>
          </a:p>
        </p:txBody>
      </p:sp>
      <p:sp>
        <p:nvSpPr>
          <p:cNvPr id="38" name="TextBox 38"/>
          <p:cNvSpPr txBox="1"/>
          <p:nvPr/>
        </p:nvSpPr>
        <p:spPr>
          <a:xfrm>
            <a:off x="3278443" y="8749614"/>
            <a:ext cx="5785321" cy="816610"/>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operates within advanced manufacturing, specialising in aerospace solutions, and is based in South Cambridgeshire.</a:t>
            </a:r>
          </a:p>
        </p:txBody>
      </p:sp>
      <p:grpSp>
        <p:nvGrpSpPr>
          <p:cNvPr id="39" name="Group 39"/>
          <p:cNvGrpSpPr/>
          <p:nvPr/>
        </p:nvGrpSpPr>
        <p:grpSpPr>
          <a:xfrm>
            <a:off x="9957283" y="6541917"/>
            <a:ext cx="7742469" cy="3200893"/>
            <a:chOff x="0" y="0"/>
            <a:chExt cx="10210301" cy="4221145"/>
          </a:xfrm>
        </p:grpSpPr>
        <p:sp>
          <p:nvSpPr>
            <p:cNvPr id="40" name="Freeform 40"/>
            <p:cNvSpPr/>
            <p:nvPr/>
          </p:nvSpPr>
          <p:spPr>
            <a:xfrm>
              <a:off x="31750" y="31750"/>
              <a:ext cx="10146801" cy="4157645"/>
            </a:xfrm>
            <a:custGeom>
              <a:avLst/>
              <a:gdLst/>
              <a:ahLst/>
              <a:cxnLst/>
              <a:rect l="l" t="t" r="r" b="b"/>
              <a:pathLst>
                <a:path w="10146801" h="4157645">
                  <a:moveTo>
                    <a:pt x="10054091" y="4157645"/>
                  </a:moveTo>
                  <a:lnTo>
                    <a:pt x="92710" y="4157645"/>
                  </a:lnTo>
                  <a:cubicBezTo>
                    <a:pt x="41910" y="4157645"/>
                    <a:pt x="0" y="4115735"/>
                    <a:pt x="0" y="4064935"/>
                  </a:cubicBezTo>
                  <a:lnTo>
                    <a:pt x="0" y="92710"/>
                  </a:lnTo>
                  <a:cubicBezTo>
                    <a:pt x="0" y="41910"/>
                    <a:pt x="41910" y="0"/>
                    <a:pt x="92710" y="0"/>
                  </a:cubicBezTo>
                  <a:lnTo>
                    <a:pt x="10052820" y="0"/>
                  </a:lnTo>
                  <a:cubicBezTo>
                    <a:pt x="10103620" y="0"/>
                    <a:pt x="10145530" y="41910"/>
                    <a:pt x="10145530" y="92710"/>
                  </a:cubicBezTo>
                  <a:lnTo>
                    <a:pt x="10145530" y="4063665"/>
                  </a:lnTo>
                  <a:cubicBezTo>
                    <a:pt x="10146801" y="4115735"/>
                    <a:pt x="10104891" y="4157645"/>
                    <a:pt x="10054091" y="4157645"/>
                  </a:cubicBezTo>
                  <a:close/>
                </a:path>
              </a:pathLst>
            </a:custGeom>
            <a:solidFill>
              <a:srgbClr val="F9C041"/>
            </a:solidFill>
          </p:spPr>
        </p:sp>
        <p:sp>
          <p:nvSpPr>
            <p:cNvPr id="41" name="Freeform 41"/>
            <p:cNvSpPr/>
            <p:nvPr/>
          </p:nvSpPr>
          <p:spPr>
            <a:xfrm>
              <a:off x="0" y="0"/>
              <a:ext cx="10210301" cy="4221145"/>
            </a:xfrm>
            <a:custGeom>
              <a:avLst/>
              <a:gdLst/>
              <a:ahLst/>
              <a:cxnLst/>
              <a:rect l="l" t="t" r="r" b="b"/>
              <a:pathLst>
                <a:path w="10210301" h="4221145">
                  <a:moveTo>
                    <a:pt x="10085841" y="59690"/>
                  </a:moveTo>
                  <a:cubicBezTo>
                    <a:pt x="10121401" y="59690"/>
                    <a:pt x="10150611" y="88900"/>
                    <a:pt x="10150611" y="124460"/>
                  </a:cubicBezTo>
                  <a:lnTo>
                    <a:pt x="10150611" y="4096685"/>
                  </a:lnTo>
                  <a:cubicBezTo>
                    <a:pt x="10150611" y="4132245"/>
                    <a:pt x="10121401" y="4161455"/>
                    <a:pt x="10085841" y="4161455"/>
                  </a:cubicBezTo>
                  <a:lnTo>
                    <a:pt x="124460" y="4161455"/>
                  </a:lnTo>
                  <a:cubicBezTo>
                    <a:pt x="88900" y="4161455"/>
                    <a:pt x="59690" y="4132245"/>
                    <a:pt x="59690" y="4096685"/>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4096685"/>
                  </a:lnTo>
                  <a:cubicBezTo>
                    <a:pt x="0" y="4165265"/>
                    <a:pt x="55880" y="4221145"/>
                    <a:pt x="124460" y="4221145"/>
                  </a:cubicBezTo>
                  <a:lnTo>
                    <a:pt x="10085841" y="4221145"/>
                  </a:lnTo>
                  <a:cubicBezTo>
                    <a:pt x="10154420" y="4221145"/>
                    <a:pt x="10210301" y="4165265"/>
                    <a:pt x="10210301" y="4096685"/>
                  </a:cubicBezTo>
                  <a:lnTo>
                    <a:pt x="10210301" y="124460"/>
                  </a:lnTo>
                  <a:cubicBezTo>
                    <a:pt x="10210301" y="55880"/>
                    <a:pt x="10154420" y="0"/>
                    <a:pt x="10085841" y="0"/>
                  </a:cubicBezTo>
                  <a:close/>
                </a:path>
              </a:pathLst>
            </a:custGeom>
            <a:solidFill>
              <a:srgbClr val="000000"/>
            </a:solidFill>
          </p:spPr>
        </p:sp>
      </p:grpSp>
      <p:sp>
        <p:nvSpPr>
          <p:cNvPr id="42" name="TextBox 42"/>
          <p:cNvSpPr txBox="1"/>
          <p:nvPr/>
        </p:nvSpPr>
        <p:spPr>
          <a:xfrm>
            <a:off x="10077750" y="6760529"/>
            <a:ext cx="1854060" cy="82423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PROFESSIONAL SERVICES</a:t>
            </a:r>
          </a:p>
        </p:txBody>
      </p:sp>
      <p:sp>
        <p:nvSpPr>
          <p:cNvPr id="43" name="TextBox 43"/>
          <p:cNvSpPr txBox="1"/>
          <p:nvPr/>
        </p:nvSpPr>
        <p:spPr>
          <a:xfrm>
            <a:off x="10063619" y="7650228"/>
            <a:ext cx="2136503"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MANUFACTURING</a:t>
            </a:r>
          </a:p>
        </p:txBody>
      </p:sp>
      <p:sp>
        <p:nvSpPr>
          <p:cNvPr id="44" name="TextBox 44"/>
          <p:cNvSpPr txBox="1"/>
          <p:nvPr/>
        </p:nvSpPr>
        <p:spPr>
          <a:xfrm>
            <a:off x="12344528" y="6967670"/>
            <a:ext cx="5233619"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engineering, law, science, technology</a:t>
            </a:r>
          </a:p>
        </p:txBody>
      </p:sp>
      <p:sp>
        <p:nvSpPr>
          <p:cNvPr id="45" name="TextBox 45"/>
          <p:cNvSpPr txBox="1"/>
          <p:nvPr/>
        </p:nvSpPr>
        <p:spPr>
          <a:xfrm>
            <a:off x="12344528" y="7646283"/>
            <a:ext cx="5233619" cy="231394"/>
          </a:xfrm>
          <a:prstGeom prst="rect">
            <a:avLst/>
          </a:prstGeom>
        </p:spPr>
        <p:txBody>
          <a:bodyPr lIns="0" tIns="0" rIns="0" bIns="0" rtlCol="0" anchor="t">
            <a:spAutoFit/>
          </a:bodyPr>
          <a:lstStyle/>
          <a:p>
            <a:pPr algn="just">
              <a:lnSpc>
                <a:spcPts val="1945"/>
              </a:lnSpc>
            </a:pPr>
            <a:r>
              <a:rPr lang="en-US" sz="1389">
                <a:solidFill>
                  <a:srgbClr val="000000"/>
                </a:solidFill>
                <a:latin typeface="Canva Sans 1"/>
              </a:rPr>
              <a:t>Including: engineering, distribution, farming</a:t>
            </a:r>
          </a:p>
        </p:txBody>
      </p:sp>
      <p:sp>
        <p:nvSpPr>
          <p:cNvPr id="46" name="TextBox 46"/>
          <p:cNvSpPr txBox="1"/>
          <p:nvPr/>
        </p:nvSpPr>
        <p:spPr>
          <a:xfrm>
            <a:off x="10063619" y="8179779"/>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RETAIL</a:t>
            </a:r>
          </a:p>
        </p:txBody>
      </p:sp>
      <p:sp>
        <p:nvSpPr>
          <p:cNvPr id="47" name="TextBox 47"/>
          <p:cNvSpPr txBox="1"/>
          <p:nvPr/>
        </p:nvSpPr>
        <p:spPr>
          <a:xfrm>
            <a:off x="10063619" y="8708734"/>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DIGITAL</a:t>
            </a:r>
          </a:p>
        </p:txBody>
      </p:sp>
      <p:sp>
        <p:nvSpPr>
          <p:cNvPr id="48" name="TextBox 48"/>
          <p:cNvSpPr txBox="1"/>
          <p:nvPr/>
        </p:nvSpPr>
        <p:spPr>
          <a:xfrm>
            <a:off x="10077750" y="9238882"/>
            <a:ext cx="1854060"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HEALTH</a:t>
            </a:r>
          </a:p>
        </p:txBody>
      </p:sp>
      <p:sp>
        <p:nvSpPr>
          <p:cNvPr id="49" name="TextBox 49"/>
          <p:cNvSpPr txBox="1"/>
          <p:nvPr/>
        </p:nvSpPr>
        <p:spPr>
          <a:xfrm>
            <a:off x="12344528" y="8214882"/>
            <a:ext cx="5233619"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sales, merchandising, logistics, customer service</a:t>
            </a:r>
          </a:p>
        </p:txBody>
      </p:sp>
      <p:sp>
        <p:nvSpPr>
          <p:cNvPr id="50" name="TextBox 50"/>
          <p:cNvSpPr txBox="1"/>
          <p:nvPr/>
        </p:nvSpPr>
        <p:spPr>
          <a:xfrm>
            <a:off x="12344528" y="8713792"/>
            <a:ext cx="5233619"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data science, IT, digital marketing</a:t>
            </a:r>
          </a:p>
        </p:txBody>
      </p:sp>
      <p:sp>
        <p:nvSpPr>
          <p:cNvPr id="51" name="TextBox 51"/>
          <p:cNvSpPr txBox="1"/>
          <p:nvPr/>
        </p:nvSpPr>
        <p:spPr>
          <a:xfrm>
            <a:off x="12344528" y="9239250"/>
            <a:ext cx="5233619"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nursing, social care, medical practitioners</a:t>
            </a:r>
          </a:p>
        </p:txBody>
      </p:sp>
      <p:pic>
        <p:nvPicPr>
          <p:cNvPr id="52" name="Picture 52"/>
          <p:cNvPicPr>
            <a:picLocks noChangeAspect="1"/>
          </p:cNvPicPr>
          <p:nvPr/>
        </p:nvPicPr>
        <p:blipFill>
          <a:blip r:embed="rId2"/>
          <a:srcRect/>
          <a:stretch>
            <a:fillRect/>
          </a:stretch>
        </p:blipFill>
        <p:spPr>
          <a:xfrm>
            <a:off x="12661138" y="2092066"/>
            <a:ext cx="942964" cy="929548"/>
          </a:xfrm>
          <a:prstGeom prst="rect">
            <a:avLst/>
          </a:prstGeom>
        </p:spPr>
      </p:pic>
      <p:pic>
        <p:nvPicPr>
          <p:cNvPr id="53" name="Picture 53"/>
          <p:cNvPicPr>
            <a:picLocks noChangeAspect="1"/>
          </p:cNvPicPr>
          <p:nvPr/>
        </p:nvPicPr>
        <p:blipFill>
          <a:blip r:embed="rId3"/>
          <a:srcRect/>
          <a:stretch>
            <a:fillRect/>
          </a:stretch>
        </p:blipFill>
        <p:spPr>
          <a:xfrm>
            <a:off x="13841356" y="2085057"/>
            <a:ext cx="1097449" cy="1097449"/>
          </a:xfrm>
          <a:prstGeom prst="rect">
            <a:avLst/>
          </a:prstGeom>
        </p:spPr>
      </p:pic>
      <p:pic>
        <p:nvPicPr>
          <p:cNvPr id="54" name="Picture 54"/>
          <p:cNvPicPr>
            <a:picLocks noChangeAspect="1"/>
          </p:cNvPicPr>
          <p:nvPr/>
        </p:nvPicPr>
        <p:blipFill>
          <a:blip r:embed="rId4"/>
          <a:srcRect/>
          <a:stretch>
            <a:fillRect/>
          </a:stretch>
        </p:blipFill>
        <p:spPr>
          <a:xfrm>
            <a:off x="14938804" y="2104772"/>
            <a:ext cx="1427756" cy="1427756"/>
          </a:xfrm>
          <a:prstGeom prst="rect">
            <a:avLst/>
          </a:prstGeom>
        </p:spPr>
      </p:pic>
      <p:pic>
        <p:nvPicPr>
          <p:cNvPr id="55" name="Picture 55"/>
          <p:cNvPicPr>
            <a:picLocks noChangeAspect="1"/>
          </p:cNvPicPr>
          <p:nvPr/>
        </p:nvPicPr>
        <p:blipFill>
          <a:blip r:embed="rId5"/>
          <a:srcRect/>
          <a:stretch>
            <a:fillRect/>
          </a:stretch>
        </p:blipFill>
        <p:spPr>
          <a:xfrm>
            <a:off x="16277123" y="2342443"/>
            <a:ext cx="982177" cy="952414"/>
          </a:xfrm>
          <a:prstGeom prst="rect">
            <a:avLst/>
          </a:prstGeom>
        </p:spPr>
      </p:pic>
      <p:pic>
        <p:nvPicPr>
          <p:cNvPr id="56" name="Picture 56"/>
          <p:cNvPicPr>
            <a:picLocks noChangeAspect="1"/>
          </p:cNvPicPr>
          <p:nvPr/>
        </p:nvPicPr>
        <p:blipFill>
          <a:blip r:embed="rId6"/>
          <a:srcRect/>
          <a:stretch>
            <a:fillRect/>
          </a:stretch>
        </p:blipFill>
        <p:spPr>
          <a:xfrm>
            <a:off x="11496573" y="1028700"/>
            <a:ext cx="870475" cy="870475"/>
          </a:xfrm>
          <a:prstGeom prst="rect">
            <a:avLst/>
          </a:prstGeom>
        </p:spPr>
      </p:pic>
      <p:sp>
        <p:nvSpPr>
          <p:cNvPr id="57" name="TextBox 57"/>
          <p:cNvSpPr txBox="1"/>
          <p:nvPr/>
        </p:nvSpPr>
        <p:spPr>
          <a:xfrm>
            <a:off x="5327389" y="2592832"/>
            <a:ext cx="3315528" cy="1449706"/>
          </a:xfrm>
          <a:prstGeom prst="rect">
            <a:avLst/>
          </a:prstGeom>
        </p:spPr>
        <p:txBody>
          <a:bodyPr lIns="0" tIns="0" rIns="0" bIns="0" rtlCol="0" anchor="t">
            <a:spAutoFit/>
          </a:bodyPr>
          <a:lstStyle/>
          <a:p>
            <a:pPr>
              <a:lnSpc>
                <a:spcPts val="3839"/>
              </a:lnSpc>
            </a:pPr>
            <a:r>
              <a:rPr lang="en-US" sz="2399">
                <a:solidFill>
                  <a:srgbClr val="000000"/>
                </a:solidFill>
                <a:latin typeface="Poppins"/>
              </a:rPr>
              <a:t>Of people have a university level qualification</a:t>
            </a:r>
          </a:p>
        </p:txBody>
      </p:sp>
      <p:sp>
        <p:nvSpPr>
          <p:cNvPr id="58" name="TextBox 58"/>
          <p:cNvSpPr txBox="1"/>
          <p:nvPr/>
        </p:nvSpPr>
        <p:spPr>
          <a:xfrm>
            <a:off x="10063619" y="1500366"/>
            <a:ext cx="1346918" cy="198120"/>
          </a:xfrm>
          <a:prstGeom prst="rect">
            <a:avLst/>
          </a:prstGeom>
        </p:spPr>
        <p:txBody>
          <a:bodyPr lIns="0" tIns="0" rIns="0" bIns="0" rtlCol="0" anchor="t">
            <a:spAutoFit/>
          </a:bodyPr>
          <a:lstStyle/>
          <a:p>
            <a:pPr algn="ctr">
              <a:lnSpc>
                <a:spcPts val="1679"/>
              </a:lnSpc>
            </a:pPr>
            <a:r>
              <a:rPr lang="en-US" sz="1200">
                <a:solidFill>
                  <a:srgbClr val="000000"/>
                </a:solidFill>
                <a:latin typeface="Canva Sans 2 Bold"/>
              </a:rPr>
              <a:t>Number of jobs</a:t>
            </a:r>
          </a:p>
        </p:txBody>
      </p:sp>
      <p:sp>
        <p:nvSpPr>
          <p:cNvPr id="59" name="TextBox 59"/>
          <p:cNvSpPr txBox="1"/>
          <p:nvPr/>
        </p:nvSpPr>
        <p:spPr>
          <a:xfrm>
            <a:off x="2808481" y="6675170"/>
            <a:ext cx="4325425"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MAJOR EMPLOYERS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9909658" y="207079"/>
            <a:ext cx="7742469" cy="6072772"/>
            <a:chOff x="0" y="0"/>
            <a:chExt cx="10210301" cy="8008406"/>
          </a:xfrm>
        </p:grpSpPr>
        <p:sp>
          <p:nvSpPr>
            <p:cNvPr id="3" name="Freeform 3"/>
            <p:cNvSpPr/>
            <p:nvPr/>
          </p:nvSpPr>
          <p:spPr>
            <a:xfrm>
              <a:off x="31750" y="31750"/>
              <a:ext cx="10146801" cy="7944906"/>
            </a:xfrm>
            <a:custGeom>
              <a:avLst/>
              <a:gdLst/>
              <a:ahLst/>
              <a:cxnLst/>
              <a:rect l="l" t="t" r="r" b="b"/>
              <a:pathLst>
                <a:path w="10146801" h="7944906">
                  <a:moveTo>
                    <a:pt x="10054091" y="7944906"/>
                  </a:moveTo>
                  <a:lnTo>
                    <a:pt x="92710" y="7944906"/>
                  </a:lnTo>
                  <a:cubicBezTo>
                    <a:pt x="41910" y="7944906"/>
                    <a:pt x="0" y="7902996"/>
                    <a:pt x="0" y="7852196"/>
                  </a:cubicBezTo>
                  <a:lnTo>
                    <a:pt x="0" y="92710"/>
                  </a:lnTo>
                  <a:cubicBezTo>
                    <a:pt x="0" y="41910"/>
                    <a:pt x="41910" y="0"/>
                    <a:pt x="92710" y="0"/>
                  </a:cubicBezTo>
                  <a:lnTo>
                    <a:pt x="10052820" y="0"/>
                  </a:lnTo>
                  <a:cubicBezTo>
                    <a:pt x="10103620" y="0"/>
                    <a:pt x="10145530" y="41910"/>
                    <a:pt x="10145530" y="92710"/>
                  </a:cubicBezTo>
                  <a:lnTo>
                    <a:pt x="10145530" y="7850925"/>
                  </a:lnTo>
                  <a:cubicBezTo>
                    <a:pt x="10146801" y="7902996"/>
                    <a:pt x="10104891" y="7944906"/>
                    <a:pt x="10054091" y="7944906"/>
                  </a:cubicBezTo>
                  <a:close/>
                </a:path>
              </a:pathLst>
            </a:custGeom>
            <a:solidFill>
              <a:srgbClr val="DFD8CA"/>
            </a:solidFill>
          </p:spPr>
        </p:sp>
        <p:sp>
          <p:nvSpPr>
            <p:cNvPr id="4" name="Freeform 4"/>
            <p:cNvSpPr/>
            <p:nvPr/>
          </p:nvSpPr>
          <p:spPr>
            <a:xfrm>
              <a:off x="0" y="0"/>
              <a:ext cx="10210301" cy="8008406"/>
            </a:xfrm>
            <a:custGeom>
              <a:avLst/>
              <a:gdLst/>
              <a:ahLst/>
              <a:cxnLst/>
              <a:rect l="l" t="t" r="r" b="b"/>
              <a:pathLst>
                <a:path w="10210301" h="8008406">
                  <a:moveTo>
                    <a:pt x="10085841" y="59690"/>
                  </a:moveTo>
                  <a:cubicBezTo>
                    <a:pt x="10121401" y="59690"/>
                    <a:pt x="10150611" y="88900"/>
                    <a:pt x="10150611" y="124460"/>
                  </a:cubicBezTo>
                  <a:lnTo>
                    <a:pt x="10150611" y="7883946"/>
                  </a:lnTo>
                  <a:cubicBezTo>
                    <a:pt x="10150611" y="7919506"/>
                    <a:pt x="10121401" y="7948716"/>
                    <a:pt x="10085841" y="7948716"/>
                  </a:cubicBezTo>
                  <a:lnTo>
                    <a:pt x="124460" y="7948716"/>
                  </a:lnTo>
                  <a:cubicBezTo>
                    <a:pt x="88900" y="7948716"/>
                    <a:pt x="59690" y="7919506"/>
                    <a:pt x="59690" y="7883946"/>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7883946"/>
                  </a:lnTo>
                  <a:cubicBezTo>
                    <a:pt x="0" y="7952526"/>
                    <a:pt x="55880" y="8008406"/>
                    <a:pt x="124460" y="8008406"/>
                  </a:cubicBezTo>
                  <a:lnTo>
                    <a:pt x="10085841" y="8008406"/>
                  </a:lnTo>
                  <a:cubicBezTo>
                    <a:pt x="10154420" y="8008406"/>
                    <a:pt x="10210301" y="7952526"/>
                    <a:pt x="10210301" y="7883946"/>
                  </a:cubicBezTo>
                  <a:lnTo>
                    <a:pt x="10210301" y="124460"/>
                  </a:lnTo>
                  <a:cubicBezTo>
                    <a:pt x="10210301" y="55880"/>
                    <a:pt x="10154420" y="0"/>
                    <a:pt x="10085841" y="0"/>
                  </a:cubicBezTo>
                  <a:close/>
                </a:path>
              </a:pathLst>
            </a:custGeom>
            <a:solidFill>
              <a:srgbClr val="000000"/>
            </a:solidFill>
          </p:spPr>
        </p:sp>
      </p:grpSp>
      <p:sp>
        <p:nvSpPr>
          <p:cNvPr id="5" name="AutoShape 5"/>
          <p:cNvSpPr/>
          <p:nvPr/>
        </p:nvSpPr>
        <p:spPr>
          <a:xfrm rot="4300">
            <a:off x="1028709" y="4047300"/>
            <a:ext cx="7614211" cy="0"/>
          </a:xfrm>
          <a:prstGeom prst="line">
            <a:avLst/>
          </a:prstGeom>
          <a:ln w="19050" cap="flat">
            <a:solidFill>
              <a:srgbClr val="000000"/>
            </a:solidFill>
            <a:prstDash val="solid"/>
            <a:headEnd type="none" w="sm" len="sm"/>
            <a:tailEnd type="none" w="sm" len="sm"/>
          </a:ln>
        </p:spPr>
      </p:sp>
      <p:grpSp>
        <p:nvGrpSpPr>
          <p:cNvPr id="6" name="Group 6"/>
          <p:cNvGrpSpPr/>
          <p:nvPr/>
        </p:nvGrpSpPr>
        <p:grpSpPr>
          <a:xfrm>
            <a:off x="10290426" y="1810479"/>
            <a:ext cx="7064003" cy="3676446"/>
            <a:chOff x="0" y="-38100"/>
            <a:chExt cx="9418671" cy="4901928"/>
          </a:xfrm>
        </p:grpSpPr>
        <p:sp>
          <p:nvSpPr>
            <p:cNvPr id="7" name="TextBox 7"/>
            <p:cNvSpPr txBox="1"/>
            <p:nvPr/>
          </p:nvSpPr>
          <p:spPr>
            <a:xfrm rot="-2700000">
              <a:off x="1417114" y="3794676"/>
              <a:ext cx="1153716"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Retail</a:t>
              </a:r>
            </a:p>
          </p:txBody>
        </p:sp>
        <p:sp>
          <p:nvSpPr>
            <p:cNvPr id="8" name="TextBox 8"/>
            <p:cNvSpPr txBox="1"/>
            <p:nvPr/>
          </p:nvSpPr>
          <p:spPr>
            <a:xfrm rot="18900000">
              <a:off x="2885136" y="3763335"/>
              <a:ext cx="1515901" cy="551809"/>
            </a:xfrm>
            <a:prstGeom prst="rect">
              <a:avLst/>
            </a:prstGeom>
          </p:spPr>
          <p:txBody>
            <a:bodyPr wrap="square" lIns="0" tIns="0" rIns="0" bIns="0" rtlCol="0" anchor="t">
              <a:spAutoFit/>
            </a:bodyPr>
            <a:lstStyle/>
            <a:p>
              <a:pPr algn="ctr">
                <a:lnSpc>
                  <a:spcPts val="3359"/>
                </a:lnSpc>
              </a:pPr>
              <a:r>
                <a:rPr lang="en-US" sz="2400" dirty="0">
                  <a:solidFill>
                    <a:srgbClr val="000000"/>
                  </a:solidFill>
                  <a:latin typeface="Canva Sans 1 Bold"/>
                </a:rPr>
                <a:t>Admin</a:t>
              </a:r>
            </a:p>
          </p:txBody>
        </p:sp>
        <p:sp>
          <p:nvSpPr>
            <p:cNvPr id="9" name="TextBox 9"/>
            <p:cNvSpPr txBox="1"/>
            <p:nvPr/>
          </p:nvSpPr>
          <p:spPr>
            <a:xfrm rot="18900000">
              <a:off x="3101624" y="4321884"/>
              <a:ext cx="3230892" cy="541944"/>
            </a:xfrm>
            <a:prstGeom prst="rect">
              <a:avLst/>
            </a:prstGeom>
          </p:spPr>
          <p:txBody>
            <a:bodyPr wrap="square" lIns="0" tIns="0" rIns="0" bIns="0" rtlCol="0" anchor="t">
              <a:spAutoFit/>
            </a:bodyPr>
            <a:lstStyle/>
            <a:p>
              <a:pPr algn="ctr">
                <a:lnSpc>
                  <a:spcPts val="3359"/>
                </a:lnSpc>
              </a:pPr>
              <a:r>
                <a:rPr lang="en-US" sz="2400" dirty="0">
                  <a:solidFill>
                    <a:srgbClr val="000000"/>
                  </a:solidFill>
                  <a:latin typeface="Canva Sans 1 Bold"/>
                </a:rPr>
                <a:t>Manufacturing</a:t>
              </a:r>
            </a:p>
          </p:txBody>
        </p:sp>
        <p:sp>
          <p:nvSpPr>
            <p:cNvPr id="10" name="TextBox 10"/>
            <p:cNvSpPr txBox="1"/>
            <p:nvPr/>
          </p:nvSpPr>
          <p:spPr>
            <a:xfrm rot="18900000">
              <a:off x="5514670" y="4049772"/>
              <a:ext cx="2233872" cy="541944"/>
            </a:xfrm>
            <a:prstGeom prst="rect">
              <a:avLst/>
            </a:prstGeom>
          </p:spPr>
          <p:txBody>
            <a:bodyPr wrap="square" lIns="0" tIns="0" rIns="0" bIns="0" rtlCol="0" anchor="t">
              <a:spAutoFit/>
            </a:bodyPr>
            <a:lstStyle/>
            <a:p>
              <a:pPr algn="ctr">
                <a:lnSpc>
                  <a:spcPts val="3359"/>
                </a:lnSpc>
              </a:pPr>
              <a:r>
                <a:rPr lang="en-US" sz="2400" dirty="0">
                  <a:solidFill>
                    <a:srgbClr val="000000"/>
                  </a:solidFill>
                  <a:latin typeface="Canva Sans 1 Bold"/>
                </a:rPr>
                <a:t>Education</a:t>
              </a:r>
            </a:p>
          </p:txBody>
        </p:sp>
        <p:sp>
          <p:nvSpPr>
            <p:cNvPr id="11" name="TextBox 11"/>
            <p:cNvSpPr txBox="1"/>
            <p:nvPr/>
          </p:nvSpPr>
          <p:spPr>
            <a:xfrm rot="-2700000">
              <a:off x="7170555" y="4079518"/>
              <a:ext cx="1959372"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Transport</a:t>
              </a:r>
            </a:p>
          </p:txBody>
        </p:sp>
        <p:sp>
          <p:nvSpPr>
            <p:cNvPr id="12" name="TextBox 12"/>
            <p:cNvSpPr txBox="1"/>
            <p:nvPr/>
          </p:nvSpPr>
          <p:spPr>
            <a:xfrm>
              <a:off x="8334" y="-38100"/>
              <a:ext cx="1303933"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5,000 </a:t>
              </a:r>
            </a:p>
          </p:txBody>
        </p:sp>
        <p:sp>
          <p:nvSpPr>
            <p:cNvPr id="13" name="TextBox 13"/>
            <p:cNvSpPr txBox="1"/>
            <p:nvPr/>
          </p:nvSpPr>
          <p:spPr>
            <a:xfrm>
              <a:off x="0" y="557367"/>
              <a:ext cx="1312267"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4,000 </a:t>
              </a:r>
            </a:p>
          </p:txBody>
        </p:sp>
        <p:sp>
          <p:nvSpPr>
            <p:cNvPr id="14" name="TextBox 14"/>
            <p:cNvSpPr txBox="1"/>
            <p:nvPr/>
          </p:nvSpPr>
          <p:spPr>
            <a:xfrm>
              <a:off x="12700" y="1152834"/>
              <a:ext cx="1299567"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3,000 </a:t>
              </a:r>
            </a:p>
          </p:txBody>
        </p:sp>
        <p:sp>
          <p:nvSpPr>
            <p:cNvPr id="15" name="TextBox 15"/>
            <p:cNvSpPr txBox="1"/>
            <p:nvPr/>
          </p:nvSpPr>
          <p:spPr>
            <a:xfrm>
              <a:off x="26392" y="1748301"/>
              <a:ext cx="1285875"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2,000 </a:t>
              </a:r>
            </a:p>
          </p:txBody>
        </p:sp>
        <p:sp>
          <p:nvSpPr>
            <p:cNvPr id="16" name="TextBox 16"/>
            <p:cNvSpPr txBox="1"/>
            <p:nvPr/>
          </p:nvSpPr>
          <p:spPr>
            <a:xfrm>
              <a:off x="38695" y="2343769"/>
              <a:ext cx="1273572"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1,000 </a:t>
              </a:r>
            </a:p>
          </p:txBody>
        </p:sp>
        <p:sp>
          <p:nvSpPr>
            <p:cNvPr id="17" name="TextBox 17"/>
            <p:cNvSpPr txBox="1"/>
            <p:nvPr/>
          </p:nvSpPr>
          <p:spPr>
            <a:xfrm>
              <a:off x="932855" y="2939236"/>
              <a:ext cx="379412"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0 </a:t>
              </a:r>
            </a:p>
          </p:txBody>
        </p:sp>
        <p:grpSp>
          <p:nvGrpSpPr>
            <p:cNvPr id="18" name="Group 18"/>
            <p:cNvGrpSpPr>
              <a:grpSpLocks noChangeAspect="1"/>
            </p:cNvGrpSpPr>
            <p:nvPr/>
          </p:nvGrpSpPr>
          <p:grpSpPr>
            <a:xfrm>
              <a:off x="1515467" y="530144"/>
              <a:ext cx="7903204" cy="2685952"/>
              <a:chOff x="0" y="291384"/>
              <a:chExt cx="7903204" cy="2685952"/>
            </a:xfrm>
          </p:grpSpPr>
          <p:sp>
            <p:nvSpPr>
              <p:cNvPr id="19" name="Freeform 19"/>
              <p:cNvSpPr/>
              <p:nvPr/>
            </p:nvSpPr>
            <p:spPr>
              <a:xfrm>
                <a:off x="0" y="291384"/>
                <a:ext cx="1462093" cy="2685952"/>
              </a:xfrm>
              <a:custGeom>
                <a:avLst/>
                <a:gdLst/>
                <a:ahLst/>
                <a:cxnLst/>
                <a:rect l="l" t="t" r="r" b="b"/>
                <a:pathLst>
                  <a:path w="1462093" h="2685952">
                    <a:moveTo>
                      <a:pt x="0" y="2685952"/>
                    </a:moveTo>
                    <a:lnTo>
                      <a:pt x="0" y="116967"/>
                    </a:lnTo>
                    <a:cubicBezTo>
                      <a:pt x="0" y="52368"/>
                      <a:pt x="52368" y="0"/>
                      <a:pt x="116967" y="0"/>
                    </a:cubicBezTo>
                    <a:lnTo>
                      <a:pt x="1345125" y="0"/>
                    </a:lnTo>
                    <a:cubicBezTo>
                      <a:pt x="1409725" y="0"/>
                      <a:pt x="1462093" y="52368"/>
                      <a:pt x="1462093" y="116967"/>
                    </a:cubicBezTo>
                    <a:lnTo>
                      <a:pt x="1462093" y="2685952"/>
                    </a:lnTo>
                    <a:close/>
                  </a:path>
                </a:pathLst>
              </a:custGeom>
              <a:solidFill>
                <a:srgbClr val="105652"/>
              </a:solidFill>
            </p:spPr>
          </p:sp>
          <p:sp>
            <p:nvSpPr>
              <p:cNvPr id="20" name="Freeform 20"/>
              <p:cNvSpPr/>
              <p:nvPr/>
            </p:nvSpPr>
            <p:spPr>
              <a:xfrm>
                <a:off x="1610278" y="589117"/>
                <a:ext cx="1462093" cy="2388219"/>
              </a:xfrm>
              <a:custGeom>
                <a:avLst/>
                <a:gdLst/>
                <a:ahLst/>
                <a:cxnLst/>
                <a:rect l="l" t="t" r="r" b="b"/>
                <a:pathLst>
                  <a:path w="1462093" h="2388219">
                    <a:moveTo>
                      <a:pt x="0" y="2388219"/>
                    </a:moveTo>
                    <a:lnTo>
                      <a:pt x="0" y="116968"/>
                    </a:lnTo>
                    <a:cubicBezTo>
                      <a:pt x="0" y="52368"/>
                      <a:pt x="52368" y="0"/>
                      <a:pt x="116967" y="0"/>
                    </a:cubicBezTo>
                    <a:lnTo>
                      <a:pt x="1345125" y="0"/>
                    </a:lnTo>
                    <a:cubicBezTo>
                      <a:pt x="1376147" y="0"/>
                      <a:pt x="1405898" y="12323"/>
                      <a:pt x="1427834" y="34259"/>
                    </a:cubicBezTo>
                    <a:cubicBezTo>
                      <a:pt x="1449769" y="56195"/>
                      <a:pt x="1462093" y="85946"/>
                      <a:pt x="1462093" y="116968"/>
                    </a:cubicBezTo>
                    <a:lnTo>
                      <a:pt x="1462093" y="2388219"/>
                    </a:lnTo>
                    <a:close/>
                  </a:path>
                </a:pathLst>
              </a:custGeom>
              <a:solidFill>
                <a:srgbClr val="105652"/>
              </a:solidFill>
            </p:spPr>
          </p:sp>
          <p:sp>
            <p:nvSpPr>
              <p:cNvPr id="21" name="Freeform 21"/>
              <p:cNvSpPr/>
              <p:nvPr/>
            </p:nvSpPr>
            <p:spPr>
              <a:xfrm>
                <a:off x="3220556" y="886851"/>
                <a:ext cx="1462093" cy="2090485"/>
              </a:xfrm>
              <a:custGeom>
                <a:avLst/>
                <a:gdLst/>
                <a:ahLst/>
                <a:cxnLst/>
                <a:rect l="l" t="t" r="r" b="b"/>
                <a:pathLst>
                  <a:path w="1462093" h="2090485">
                    <a:moveTo>
                      <a:pt x="0" y="2090485"/>
                    </a:moveTo>
                    <a:lnTo>
                      <a:pt x="0" y="116967"/>
                    </a:lnTo>
                    <a:cubicBezTo>
                      <a:pt x="0" y="85945"/>
                      <a:pt x="12323" y="56194"/>
                      <a:pt x="34259" y="34259"/>
                    </a:cubicBezTo>
                    <a:cubicBezTo>
                      <a:pt x="56194" y="12323"/>
                      <a:pt x="85945" y="0"/>
                      <a:pt x="116967" y="0"/>
                    </a:cubicBezTo>
                    <a:lnTo>
                      <a:pt x="1345125" y="0"/>
                    </a:lnTo>
                    <a:cubicBezTo>
                      <a:pt x="1409724" y="0"/>
                      <a:pt x="1462092" y="52368"/>
                      <a:pt x="1462092" y="116967"/>
                    </a:cubicBezTo>
                    <a:lnTo>
                      <a:pt x="1462092" y="2090485"/>
                    </a:lnTo>
                    <a:close/>
                  </a:path>
                </a:pathLst>
              </a:custGeom>
              <a:solidFill>
                <a:srgbClr val="105652"/>
              </a:solidFill>
            </p:spPr>
          </p:sp>
          <p:sp>
            <p:nvSpPr>
              <p:cNvPr id="22" name="Freeform 22"/>
              <p:cNvSpPr/>
              <p:nvPr/>
            </p:nvSpPr>
            <p:spPr>
              <a:xfrm>
                <a:off x="4830833" y="1184584"/>
                <a:ext cx="1462093" cy="1792752"/>
              </a:xfrm>
              <a:custGeom>
                <a:avLst/>
                <a:gdLst/>
                <a:ahLst/>
                <a:cxnLst/>
                <a:rect l="l" t="t" r="r" b="b"/>
                <a:pathLst>
                  <a:path w="1462093" h="1792752">
                    <a:moveTo>
                      <a:pt x="0" y="1792752"/>
                    </a:moveTo>
                    <a:lnTo>
                      <a:pt x="0" y="116968"/>
                    </a:lnTo>
                    <a:cubicBezTo>
                      <a:pt x="0" y="52368"/>
                      <a:pt x="52369" y="0"/>
                      <a:pt x="116968" y="0"/>
                    </a:cubicBezTo>
                    <a:lnTo>
                      <a:pt x="1345126" y="0"/>
                    </a:lnTo>
                    <a:cubicBezTo>
                      <a:pt x="1376147" y="0"/>
                      <a:pt x="1405899" y="12323"/>
                      <a:pt x="1427834" y="34259"/>
                    </a:cubicBezTo>
                    <a:cubicBezTo>
                      <a:pt x="1449770" y="56195"/>
                      <a:pt x="1462093" y="85946"/>
                      <a:pt x="1462093" y="116968"/>
                    </a:cubicBezTo>
                    <a:lnTo>
                      <a:pt x="1462093" y="1792752"/>
                    </a:lnTo>
                    <a:close/>
                  </a:path>
                </a:pathLst>
              </a:custGeom>
              <a:solidFill>
                <a:srgbClr val="105652"/>
              </a:solidFill>
            </p:spPr>
          </p:sp>
          <p:sp>
            <p:nvSpPr>
              <p:cNvPr id="23" name="Freeform 23"/>
              <p:cNvSpPr/>
              <p:nvPr/>
            </p:nvSpPr>
            <p:spPr>
              <a:xfrm>
                <a:off x="6441111" y="1482318"/>
                <a:ext cx="1462093" cy="1495018"/>
              </a:xfrm>
              <a:custGeom>
                <a:avLst/>
                <a:gdLst/>
                <a:ahLst/>
                <a:cxnLst/>
                <a:rect l="l" t="t" r="r" b="b"/>
                <a:pathLst>
                  <a:path w="1462093" h="1495018">
                    <a:moveTo>
                      <a:pt x="0" y="1495018"/>
                    </a:moveTo>
                    <a:lnTo>
                      <a:pt x="0" y="116967"/>
                    </a:lnTo>
                    <a:cubicBezTo>
                      <a:pt x="0" y="85945"/>
                      <a:pt x="12323" y="56194"/>
                      <a:pt x="34259" y="34259"/>
                    </a:cubicBezTo>
                    <a:cubicBezTo>
                      <a:pt x="56195" y="12323"/>
                      <a:pt x="85946" y="0"/>
                      <a:pt x="116968" y="0"/>
                    </a:cubicBezTo>
                    <a:lnTo>
                      <a:pt x="1345125" y="0"/>
                    </a:lnTo>
                    <a:cubicBezTo>
                      <a:pt x="1409725" y="0"/>
                      <a:pt x="1462093" y="52368"/>
                      <a:pt x="1462093" y="116967"/>
                    </a:cubicBezTo>
                    <a:lnTo>
                      <a:pt x="1462093" y="1495018"/>
                    </a:lnTo>
                    <a:close/>
                  </a:path>
                </a:pathLst>
              </a:custGeom>
              <a:solidFill>
                <a:srgbClr val="105652"/>
              </a:solidFill>
            </p:spPr>
          </p:sp>
        </p:grpSp>
      </p:grpSp>
      <p:sp>
        <p:nvSpPr>
          <p:cNvPr id="24" name="TextBox 24"/>
          <p:cNvSpPr txBox="1"/>
          <p:nvPr/>
        </p:nvSpPr>
        <p:spPr>
          <a:xfrm>
            <a:off x="1028712" y="4471989"/>
            <a:ext cx="3483950" cy="1267459"/>
          </a:xfrm>
          <a:prstGeom prst="rect">
            <a:avLst/>
          </a:prstGeom>
        </p:spPr>
        <p:txBody>
          <a:bodyPr lIns="0" tIns="0" rIns="0" bIns="0" rtlCol="0" anchor="t">
            <a:spAutoFit/>
          </a:bodyPr>
          <a:lstStyle/>
          <a:p>
            <a:pPr>
              <a:lnSpc>
                <a:spcPts val="9399"/>
              </a:lnSpc>
            </a:pPr>
            <a:r>
              <a:rPr lang="en-US" sz="9399">
                <a:solidFill>
                  <a:srgbClr val="105652"/>
                </a:solidFill>
                <a:latin typeface="Bebas Neue Bold"/>
              </a:rPr>
              <a:t>£25,000</a:t>
            </a:r>
          </a:p>
        </p:txBody>
      </p:sp>
      <p:sp>
        <p:nvSpPr>
          <p:cNvPr id="25" name="TextBox 25"/>
          <p:cNvSpPr txBox="1"/>
          <p:nvPr/>
        </p:nvSpPr>
        <p:spPr>
          <a:xfrm>
            <a:off x="5327389" y="1721353"/>
            <a:ext cx="3483950" cy="1267459"/>
          </a:xfrm>
          <a:prstGeom prst="rect">
            <a:avLst/>
          </a:prstGeom>
        </p:spPr>
        <p:txBody>
          <a:bodyPr lIns="0" tIns="0" rIns="0" bIns="0" rtlCol="0" anchor="t">
            <a:spAutoFit/>
          </a:bodyPr>
          <a:lstStyle/>
          <a:p>
            <a:pPr>
              <a:lnSpc>
                <a:spcPts val="9399"/>
              </a:lnSpc>
            </a:pPr>
            <a:r>
              <a:rPr lang="en-US" sz="9399">
                <a:solidFill>
                  <a:srgbClr val="105652"/>
                </a:solidFill>
                <a:latin typeface="Bebas Neue Bold"/>
              </a:rPr>
              <a:t>35%</a:t>
            </a:r>
          </a:p>
        </p:txBody>
      </p:sp>
      <p:sp>
        <p:nvSpPr>
          <p:cNvPr id="26" name="TextBox 26"/>
          <p:cNvSpPr txBox="1"/>
          <p:nvPr/>
        </p:nvSpPr>
        <p:spPr>
          <a:xfrm>
            <a:off x="5327389" y="4471989"/>
            <a:ext cx="3483950" cy="1267459"/>
          </a:xfrm>
          <a:prstGeom prst="rect">
            <a:avLst/>
          </a:prstGeom>
        </p:spPr>
        <p:txBody>
          <a:bodyPr lIns="0" tIns="0" rIns="0" bIns="0" rtlCol="0" anchor="t">
            <a:spAutoFit/>
          </a:bodyPr>
          <a:lstStyle/>
          <a:p>
            <a:pPr>
              <a:lnSpc>
                <a:spcPts val="9399"/>
              </a:lnSpc>
            </a:pPr>
            <a:r>
              <a:rPr lang="en-US" sz="9399">
                <a:solidFill>
                  <a:srgbClr val="105652"/>
                </a:solidFill>
                <a:latin typeface="Bebas Neue Bold"/>
              </a:rPr>
              <a:t>4,000</a:t>
            </a:r>
          </a:p>
        </p:txBody>
      </p:sp>
      <p:sp>
        <p:nvSpPr>
          <p:cNvPr id="27" name="TextBox 27"/>
          <p:cNvSpPr txBox="1"/>
          <p:nvPr/>
        </p:nvSpPr>
        <p:spPr>
          <a:xfrm>
            <a:off x="1028712" y="3009600"/>
            <a:ext cx="2038858" cy="478156"/>
          </a:xfrm>
          <a:prstGeom prst="rect">
            <a:avLst/>
          </a:prstGeom>
        </p:spPr>
        <p:txBody>
          <a:bodyPr lIns="0" tIns="0" rIns="0" bIns="0" rtlCol="0" anchor="t">
            <a:spAutoFit/>
          </a:bodyPr>
          <a:lstStyle/>
          <a:p>
            <a:pPr>
              <a:lnSpc>
                <a:spcPts val="3839"/>
              </a:lnSpc>
            </a:pPr>
            <a:r>
              <a:rPr lang="en-US" sz="2399" dirty="0">
                <a:solidFill>
                  <a:srgbClr val="000000"/>
                </a:solidFill>
                <a:latin typeface="Poppins"/>
              </a:rPr>
              <a:t>Jobs</a:t>
            </a:r>
          </a:p>
        </p:txBody>
      </p:sp>
      <p:sp>
        <p:nvSpPr>
          <p:cNvPr id="28" name="TextBox 28"/>
          <p:cNvSpPr txBox="1"/>
          <p:nvPr/>
        </p:nvSpPr>
        <p:spPr>
          <a:xfrm>
            <a:off x="1028712" y="5443221"/>
            <a:ext cx="243578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Median Salary </a:t>
            </a:r>
          </a:p>
        </p:txBody>
      </p:sp>
      <p:sp>
        <p:nvSpPr>
          <p:cNvPr id="29" name="TextBox 29"/>
          <p:cNvSpPr txBox="1"/>
          <p:nvPr/>
        </p:nvSpPr>
        <p:spPr>
          <a:xfrm>
            <a:off x="5327389" y="5443221"/>
            <a:ext cx="331552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Businesses</a:t>
            </a:r>
          </a:p>
        </p:txBody>
      </p:sp>
      <p:sp>
        <p:nvSpPr>
          <p:cNvPr id="30" name="TextBox 30"/>
          <p:cNvSpPr txBox="1"/>
          <p:nvPr/>
        </p:nvSpPr>
        <p:spPr>
          <a:xfrm>
            <a:off x="1028700" y="331039"/>
            <a:ext cx="7782639"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Jobs in </a:t>
            </a:r>
            <a:r>
              <a:rPr lang="en-US" sz="5700">
                <a:solidFill>
                  <a:srgbClr val="B91646"/>
                </a:solidFill>
                <a:latin typeface="Bebas Neue Bold"/>
              </a:rPr>
              <a:t>east Cambridgeshire</a:t>
            </a:r>
          </a:p>
        </p:txBody>
      </p:sp>
      <p:sp>
        <p:nvSpPr>
          <p:cNvPr id="31" name="TextBox 31"/>
          <p:cNvSpPr txBox="1"/>
          <p:nvPr/>
        </p:nvSpPr>
        <p:spPr>
          <a:xfrm>
            <a:off x="1028700" y="1754155"/>
            <a:ext cx="3483950" cy="1267459"/>
          </a:xfrm>
          <a:prstGeom prst="rect">
            <a:avLst/>
          </a:prstGeom>
        </p:spPr>
        <p:txBody>
          <a:bodyPr lIns="0" tIns="0" rIns="0" bIns="0" rtlCol="0" anchor="t">
            <a:spAutoFit/>
          </a:bodyPr>
          <a:lstStyle/>
          <a:p>
            <a:pPr>
              <a:lnSpc>
                <a:spcPts val="9399"/>
              </a:lnSpc>
            </a:pPr>
            <a:r>
              <a:rPr lang="en-US" sz="9399">
                <a:solidFill>
                  <a:srgbClr val="105652"/>
                </a:solidFill>
                <a:latin typeface="Bebas Neue Bold"/>
              </a:rPr>
              <a:t>46,000</a:t>
            </a:r>
          </a:p>
        </p:txBody>
      </p:sp>
      <p:sp>
        <p:nvSpPr>
          <p:cNvPr id="32" name="TextBox 32"/>
          <p:cNvSpPr txBox="1"/>
          <p:nvPr/>
        </p:nvSpPr>
        <p:spPr>
          <a:xfrm>
            <a:off x="10203463" y="360462"/>
            <a:ext cx="7275786" cy="589915"/>
          </a:xfrm>
          <a:prstGeom prst="rect">
            <a:avLst/>
          </a:prstGeom>
        </p:spPr>
        <p:txBody>
          <a:bodyPr lIns="0" tIns="0" rIns="0" bIns="0" rtlCol="0" anchor="t">
            <a:spAutoFit/>
          </a:bodyPr>
          <a:lstStyle/>
          <a:p>
            <a:pPr algn="ctr">
              <a:lnSpc>
                <a:spcPts val="4759"/>
              </a:lnSpc>
            </a:pPr>
            <a:r>
              <a:rPr lang="en-US" sz="3399">
                <a:solidFill>
                  <a:srgbClr val="000000"/>
                </a:solidFill>
                <a:latin typeface="Bebas Neue Bold"/>
              </a:rPr>
              <a:t>Top Sectors in east cambridgeshire</a:t>
            </a:r>
          </a:p>
        </p:txBody>
      </p:sp>
      <p:grpSp>
        <p:nvGrpSpPr>
          <p:cNvPr id="33" name="Group 33"/>
          <p:cNvGrpSpPr/>
          <p:nvPr/>
        </p:nvGrpSpPr>
        <p:grpSpPr>
          <a:xfrm>
            <a:off x="9957283" y="6532392"/>
            <a:ext cx="7742469" cy="3200893"/>
            <a:chOff x="0" y="0"/>
            <a:chExt cx="10210301" cy="4221145"/>
          </a:xfrm>
        </p:grpSpPr>
        <p:sp>
          <p:nvSpPr>
            <p:cNvPr id="34" name="Freeform 34"/>
            <p:cNvSpPr/>
            <p:nvPr/>
          </p:nvSpPr>
          <p:spPr>
            <a:xfrm>
              <a:off x="31750" y="31750"/>
              <a:ext cx="10146801" cy="4157645"/>
            </a:xfrm>
            <a:custGeom>
              <a:avLst/>
              <a:gdLst/>
              <a:ahLst/>
              <a:cxnLst/>
              <a:rect l="l" t="t" r="r" b="b"/>
              <a:pathLst>
                <a:path w="10146801" h="4157645">
                  <a:moveTo>
                    <a:pt x="10054091" y="4157645"/>
                  </a:moveTo>
                  <a:lnTo>
                    <a:pt x="92710" y="4157645"/>
                  </a:lnTo>
                  <a:cubicBezTo>
                    <a:pt x="41910" y="4157645"/>
                    <a:pt x="0" y="4115735"/>
                    <a:pt x="0" y="4064935"/>
                  </a:cubicBezTo>
                  <a:lnTo>
                    <a:pt x="0" y="92710"/>
                  </a:lnTo>
                  <a:cubicBezTo>
                    <a:pt x="0" y="41910"/>
                    <a:pt x="41910" y="0"/>
                    <a:pt x="92710" y="0"/>
                  </a:cubicBezTo>
                  <a:lnTo>
                    <a:pt x="10052820" y="0"/>
                  </a:lnTo>
                  <a:cubicBezTo>
                    <a:pt x="10103620" y="0"/>
                    <a:pt x="10145530" y="41910"/>
                    <a:pt x="10145530" y="92710"/>
                  </a:cubicBezTo>
                  <a:lnTo>
                    <a:pt x="10145530" y="4063665"/>
                  </a:lnTo>
                  <a:cubicBezTo>
                    <a:pt x="10146801" y="4115735"/>
                    <a:pt x="10104891" y="4157645"/>
                    <a:pt x="10054091" y="4157645"/>
                  </a:cubicBezTo>
                  <a:close/>
                </a:path>
              </a:pathLst>
            </a:custGeom>
            <a:solidFill>
              <a:srgbClr val="F9C041"/>
            </a:solidFill>
          </p:spPr>
        </p:sp>
        <p:sp>
          <p:nvSpPr>
            <p:cNvPr id="35" name="Freeform 35"/>
            <p:cNvSpPr/>
            <p:nvPr/>
          </p:nvSpPr>
          <p:spPr>
            <a:xfrm>
              <a:off x="0" y="0"/>
              <a:ext cx="10210301" cy="4221145"/>
            </a:xfrm>
            <a:custGeom>
              <a:avLst/>
              <a:gdLst/>
              <a:ahLst/>
              <a:cxnLst/>
              <a:rect l="l" t="t" r="r" b="b"/>
              <a:pathLst>
                <a:path w="10210301" h="4221145">
                  <a:moveTo>
                    <a:pt x="10085841" y="59690"/>
                  </a:moveTo>
                  <a:cubicBezTo>
                    <a:pt x="10121401" y="59690"/>
                    <a:pt x="10150611" y="88900"/>
                    <a:pt x="10150611" y="124460"/>
                  </a:cubicBezTo>
                  <a:lnTo>
                    <a:pt x="10150611" y="4096685"/>
                  </a:lnTo>
                  <a:cubicBezTo>
                    <a:pt x="10150611" y="4132245"/>
                    <a:pt x="10121401" y="4161455"/>
                    <a:pt x="10085841" y="4161455"/>
                  </a:cubicBezTo>
                  <a:lnTo>
                    <a:pt x="124460" y="4161455"/>
                  </a:lnTo>
                  <a:cubicBezTo>
                    <a:pt x="88900" y="4161455"/>
                    <a:pt x="59690" y="4132245"/>
                    <a:pt x="59690" y="4096685"/>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4096685"/>
                  </a:lnTo>
                  <a:cubicBezTo>
                    <a:pt x="0" y="4165265"/>
                    <a:pt x="55880" y="4221145"/>
                    <a:pt x="124460" y="4221145"/>
                  </a:cubicBezTo>
                  <a:lnTo>
                    <a:pt x="10085841" y="4221145"/>
                  </a:lnTo>
                  <a:cubicBezTo>
                    <a:pt x="10154420" y="4221145"/>
                    <a:pt x="10210301" y="4165265"/>
                    <a:pt x="10210301" y="4096685"/>
                  </a:cubicBezTo>
                  <a:lnTo>
                    <a:pt x="10210301" y="124460"/>
                  </a:lnTo>
                  <a:cubicBezTo>
                    <a:pt x="10210301" y="55880"/>
                    <a:pt x="10154420" y="0"/>
                    <a:pt x="10085841" y="0"/>
                  </a:cubicBezTo>
                  <a:close/>
                </a:path>
              </a:pathLst>
            </a:custGeom>
            <a:solidFill>
              <a:srgbClr val="000000"/>
            </a:solidFill>
          </p:spPr>
        </p:sp>
      </p:grpSp>
      <p:sp>
        <p:nvSpPr>
          <p:cNvPr id="36" name="TextBox 36"/>
          <p:cNvSpPr txBox="1"/>
          <p:nvPr/>
        </p:nvSpPr>
        <p:spPr>
          <a:xfrm>
            <a:off x="10077750" y="6760529"/>
            <a:ext cx="1854060"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RETAIL</a:t>
            </a:r>
          </a:p>
        </p:txBody>
      </p:sp>
      <p:sp>
        <p:nvSpPr>
          <p:cNvPr id="37" name="TextBox 37"/>
          <p:cNvSpPr txBox="1"/>
          <p:nvPr/>
        </p:nvSpPr>
        <p:spPr>
          <a:xfrm>
            <a:off x="10063619" y="7344826"/>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ADMIN</a:t>
            </a:r>
          </a:p>
        </p:txBody>
      </p:sp>
      <p:sp>
        <p:nvSpPr>
          <p:cNvPr id="38" name="TextBox 38"/>
          <p:cNvSpPr txBox="1"/>
          <p:nvPr/>
        </p:nvSpPr>
        <p:spPr>
          <a:xfrm>
            <a:off x="12238452" y="6791642"/>
            <a:ext cx="5339695" cy="228179"/>
          </a:xfrm>
          <a:prstGeom prst="rect">
            <a:avLst/>
          </a:prstGeom>
        </p:spPr>
        <p:txBody>
          <a:bodyPr lIns="0" tIns="0" rIns="0" bIns="0" rtlCol="0" anchor="t">
            <a:spAutoFit/>
          </a:bodyPr>
          <a:lstStyle/>
          <a:p>
            <a:pPr>
              <a:lnSpc>
                <a:spcPts val="1992"/>
              </a:lnSpc>
            </a:pPr>
            <a:r>
              <a:rPr lang="en-US" sz="1423">
                <a:solidFill>
                  <a:srgbClr val="000000"/>
                </a:solidFill>
                <a:latin typeface="Canva Sans 1"/>
              </a:rPr>
              <a:t>Including: sales, merchandising, logistics, customer service</a:t>
            </a:r>
          </a:p>
        </p:txBody>
      </p:sp>
      <p:sp>
        <p:nvSpPr>
          <p:cNvPr id="39" name="TextBox 39"/>
          <p:cNvSpPr txBox="1"/>
          <p:nvPr/>
        </p:nvSpPr>
        <p:spPr>
          <a:xfrm>
            <a:off x="12238452" y="7311454"/>
            <a:ext cx="5339695" cy="231394"/>
          </a:xfrm>
          <a:prstGeom prst="rect">
            <a:avLst/>
          </a:prstGeom>
        </p:spPr>
        <p:txBody>
          <a:bodyPr lIns="0" tIns="0" rIns="0" bIns="0" rtlCol="0" anchor="t">
            <a:spAutoFit/>
          </a:bodyPr>
          <a:lstStyle/>
          <a:p>
            <a:pPr algn="just">
              <a:lnSpc>
                <a:spcPts val="1945"/>
              </a:lnSpc>
            </a:pPr>
            <a:r>
              <a:rPr lang="en-US" sz="1389">
                <a:solidFill>
                  <a:srgbClr val="000000"/>
                </a:solidFill>
                <a:latin typeface="Canva Sans 1"/>
              </a:rPr>
              <a:t>Including: secretary, receptionist, administration support</a:t>
            </a:r>
          </a:p>
        </p:txBody>
      </p:sp>
      <p:sp>
        <p:nvSpPr>
          <p:cNvPr id="40" name="TextBox 40"/>
          <p:cNvSpPr txBox="1"/>
          <p:nvPr/>
        </p:nvSpPr>
        <p:spPr>
          <a:xfrm>
            <a:off x="10063619" y="7930931"/>
            <a:ext cx="2174833"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MANUFACTURING</a:t>
            </a:r>
          </a:p>
        </p:txBody>
      </p:sp>
      <p:sp>
        <p:nvSpPr>
          <p:cNvPr id="41" name="TextBox 41"/>
          <p:cNvSpPr txBox="1"/>
          <p:nvPr/>
        </p:nvSpPr>
        <p:spPr>
          <a:xfrm>
            <a:off x="10063619" y="8548001"/>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EDUCATION</a:t>
            </a:r>
          </a:p>
        </p:txBody>
      </p:sp>
      <p:sp>
        <p:nvSpPr>
          <p:cNvPr id="42" name="TextBox 42"/>
          <p:cNvSpPr txBox="1"/>
          <p:nvPr/>
        </p:nvSpPr>
        <p:spPr>
          <a:xfrm>
            <a:off x="10077750" y="9136400"/>
            <a:ext cx="1854060"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TRANSPORT</a:t>
            </a:r>
          </a:p>
        </p:txBody>
      </p:sp>
      <p:sp>
        <p:nvSpPr>
          <p:cNvPr id="43" name="TextBox 43"/>
          <p:cNvSpPr txBox="1"/>
          <p:nvPr/>
        </p:nvSpPr>
        <p:spPr>
          <a:xfrm>
            <a:off x="12238452" y="7943861"/>
            <a:ext cx="5339695"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engineering, distribution, farming</a:t>
            </a:r>
          </a:p>
        </p:txBody>
      </p:sp>
      <p:sp>
        <p:nvSpPr>
          <p:cNvPr id="44" name="TextBox 44"/>
          <p:cNvSpPr txBox="1"/>
          <p:nvPr/>
        </p:nvSpPr>
        <p:spPr>
          <a:xfrm>
            <a:off x="12238452" y="8503923"/>
            <a:ext cx="5339695"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teaching, teaching assistants</a:t>
            </a:r>
          </a:p>
        </p:txBody>
      </p:sp>
      <p:sp>
        <p:nvSpPr>
          <p:cNvPr id="45" name="TextBox 45"/>
          <p:cNvSpPr txBox="1"/>
          <p:nvPr/>
        </p:nvSpPr>
        <p:spPr>
          <a:xfrm>
            <a:off x="12238452" y="9097031"/>
            <a:ext cx="5339695"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haulage, distribution, delivery driver</a:t>
            </a:r>
          </a:p>
        </p:txBody>
      </p:sp>
      <p:pic>
        <p:nvPicPr>
          <p:cNvPr id="46" name="Picture 46"/>
          <p:cNvPicPr>
            <a:picLocks noChangeAspect="1"/>
          </p:cNvPicPr>
          <p:nvPr/>
        </p:nvPicPr>
        <p:blipFill>
          <a:blip r:embed="rId2"/>
          <a:srcRect/>
          <a:stretch>
            <a:fillRect/>
          </a:stretch>
        </p:blipFill>
        <p:spPr>
          <a:xfrm>
            <a:off x="13883535" y="1753435"/>
            <a:ext cx="942964" cy="929548"/>
          </a:xfrm>
          <a:prstGeom prst="rect">
            <a:avLst/>
          </a:prstGeom>
        </p:spPr>
      </p:pic>
      <p:pic>
        <p:nvPicPr>
          <p:cNvPr id="47" name="Picture 47"/>
          <p:cNvPicPr>
            <a:picLocks noChangeAspect="1"/>
          </p:cNvPicPr>
          <p:nvPr/>
        </p:nvPicPr>
        <p:blipFill>
          <a:blip r:embed="rId3"/>
          <a:srcRect/>
          <a:stretch>
            <a:fillRect/>
          </a:stretch>
        </p:blipFill>
        <p:spPr>
          <a:xfrm>
            <a:off x="11430711" y="1204711"/>
            <a:ext cx="1097449" cy="1097449"/>
          </a:xfrm>
          <a:prstGeom prst="rect">
            <a:avLst/>
          </a:prstGeom>
        </p:spPr>
      </p:pic>
      <p:pic>
        <p:nvPicPr>
          <p:cNvPr id="48" name="Picture 48"/>
          <p:cNvPicPr>
            <a:picLocks noChangeAspect="1"/>
          </p:cNvPicPr>
          <p:nvPr/>
        </p:nvPicPr>
        <p:blipFill>
          <a:blip r:embed="rId4"/>
          <a:srcRect/>
          <a:stretch>
            <a:fillRect/>
          </a:stretch>
        </p:blipFill>
        <p:spPr>
          <a:xfrm>
            <a:off x="12672424" y="1329960"/>
            <a:ext cx="933497" cy="1018190"/>
          </a:xfrm>
          <a:prstGeom prst="rect">
            <a:avLst/>
          </a:prstGeom>
        </p:spPr>
      </p:pic>
      <p:pic>
        <p:nvPicPr>
          <p:cNvPr id="49" name="Picture 49"/>
          <p:cNvPicPr>
            <a:picLocks noChangeAspect="1"/>
          </p:cNvPicPr>
          <p:nvPr/>
        </p:nvPicPr>
        <p:blipFill>
          <a:blip r:embed="rId5"/>
          <a:srcRect/>
          <a:stretch>
            <a:fillRect/>
          </a:stretch>
        </p:blipFill>
        <p:spPr>
          <a:xfrm>
            <a:off x="14826499" y="1582705"/>
            <a:ext cx="1514434" cy="1514434"/>
          </a:xfrm>
          <a:prstGeom prst="rect">
            <a:avLst/>
          </a:prstGeom>
        </p:spPr>
      </p:pic>
      <p:pic>
        <p:nvPicPr>
          <p:cNvPr id="50" name="Picture 50"/>
          <p:cNvPicPr>
            <a:picLocks noChangeAspect="1"/>
          </p:cNvPicPr>
          <p:nvPr/>
        </p:nvPicPr>
        <p:blipFill>
          <a:blip r:embed="rId6"/>
          <a:srcRect/>
          <a:stretch>
            <a:fillRect/>
          </a:stretch>
        </p:blipFill>
        <p:spPr>
          <a:xfrm>
            <a:off x="16275042" y="2115850"/>
            <a:ext cx="1003308" cy="905764"/>
          </a:xfrm>
          <a:prstGeom prst="rect">
            <a:avLst/>
          </a:prstGeom>
        </p:spPr>
      </p:pic>
      <p:grpSp>
        <p:nvGrpSpPr>
          <p:cNvPr id="51" name="Group 51"/>
          <p:cNvGrpSpPr/>
          <p:nvPr/>
        </p:nvGrpSpPr>
        <p:grpSpPr>
          <a:xfrm>
            <a:off x="669952" y="6532392"/>
            <a:ext cx="8602485" cy="3200893"/>
            <a:chOff x="0" y="0"/>
            <a:chExt cx="11344438" cy="4221145"/>
          </a:xfrm>
        </p:grpSpPr>
        <p:sp>
          <p:nvSpPr>
            <p:cNvPr id="52" name="Freeform 52"/>
            <p:cNvSpPr/>
            <p:nvPr/>
          </p:nvSpPr>
          <p:spPr>
            <a:xfrm>
              <a:off x="31750" y="31750"/>
              <a:ext cx="11280938" cy="4157645"/>
            </a:xfrm>
            <a:custGeom>
              <a:avLst/>
              <a:gdLst/>
              <a:ahLst/>
              <a:cxnLst/>
              <a:rect l="l" t="t" r="r" b="b"/>
              <a:pathLst>
                <a:path w="11280938" h="4157645">
                  <a:moveTo>
                    <a:pt x="11188228" y="4157645"/>
                  </a:moveTo>
                  <a:lnTo>
                    <a:pt x="92710" y="4157645"/>
                  </a:lnTo>
                  <a:cubicBezTo>
                    <a:pt x="41910" y="4157645"/>
                    <a:pt x="0" y="4115735"/>
                    <a:pt x="0" y="4064935"/>
                  </a:cubicBezTo>
                  <a:lnTo>
                    <a:pt x="0" y="92710"/>
                  </a:lnTo>
                  <a:cubicBezTo>
                    <a:pt x="0" y="41910"/>
                    <a:pt x="41910" y="0"/>
                    <a:pt x="92710" y="0"/>
                  </a:cubicBezTo>
                  <a:lnTo>
                    <a:pt x="11186957" y="0"/>
                  </a:lnTo>
                  <a:cubicBezTo>
                    <a:pt x="11237757" y="0"/>
                    <a:pt x="11279668" y="41910"/>
                    <a:pt x="11279668" y="92710"/>
                  </a:cubicBezTo>
                  <a:lnTo>
                    <a:pt x="11279668" y="4063665"/>
                  </a:lnTo>
                  <a:cubicBezTo>
                    <a:pt x="11280938" y="4115735"/>
                    <a:pt x="11239028" y="4157645"/>
                    <a:pt x="11188228" y="4157645"/>
                  </a:cubicBezTo>
                  <a:close/>
                </a:path>
              </a:pathLst>
            </a:custGeom>
            <a:solidFill>
              <a:srgbClr val="F9C041"/>
            </a:solidFill>
          </p:spPr>
        </p:sp>
        <p:sp>
          <p:nvSpPr>
            <p:cNvPr id="53" name="Freeform 53"/>
            <p:cNvSpPr/>
            <p:nvPr/>
          </p:nvSpPr>
          <p:spPr>
            <a:xfrm>
              <a:off x="0" y="0"/>
              <a:ext cx="11344438" cy="4221145"/>
            </a:xfrm>
            <a:custGeom>
              <a:avLst/>
              <a:gdLst/>
              <a:ahLst/>
              <a:cxnLst/>
              <a:rect l="l" t="t" r="r" b="b"/>
              <a:pathLst>
                <a:path w="11344438" h="4221145">
                  <a:moveTo>
                    <a:pt x="11219978" y="59690"/>
                  </a:moveTo>
                  <a:cubicBezTo>
                    <a:pt x="11255538" y="59690"/>
                    <a:pt x="11284748" y="88900"/>
                    <a:pt x="11284748" y="124460"/>
                  </a:cubicBezTo>
                  <a:lnTo>
                    <a:pt x="11284748" y="4096685"/>
                  </a:lnTo>
                  <a:cubicBezTo>
                    <a:pt x="11284748" y="4132245"/>
                    <a:pt x="11255538" y="4161455"/>
                    <a:pt x="11219978" y="4161455"/>
                  </a:cubicBezTo>
                  <a:lnTo>
                    <a:pt x="124460" y="4161455"/>
                  </a:lnTo>
                  <a:cubicBezTo>
                    <a:pt x="88900" y="4161455"/>
                    <a:pt x="59690" y="4132245"/>
                    <a:pt x="59690" y="4096685"/>
                  </a:cubicBezTo>
                  <a:lnTo>
                    <a:pt x="59690" y="124460"/>
                  </a:lnTo>
                  <a:cubicBezTo>
                    <a:pt x="59690" y="88900"/>
                    <a:pt x="88900" y="59690"/>
                    <a:pt x="124460" y="59690"/>
                  </a:cubicBezTo>
                  <a:lnTo>
                    <a:pt x="11219978" y="59690"/>
                  </a:lnTo>
                  <a:moveTo>
                    <a:pt x="11219978" y="0"/>
                  </a:moveTo>
                  <a:lnTo>
                    <a:pt x="124460" y="0"/>
                  </a:lnTo>
                  <a:cubicBezTo>
                    <a:pt x="55880" y="0"/>
                    <a:pt x="0" y="55880"/>
                    <a:pt x="0" y="124460"/>
                  </a:cubicBezTo>
                  <a:lnTo>
                    <a:pt x="0" y="4096685"/>
                  </a:lnTo>
                  <a:cubicBezTo>
                    <a:pt x="0" y="4165265"/>
                    <a:pt x="55880" y="4221145"/>
                    <a:pt x="124460" y="4221145"/>
                  </a:cubicBezTo>
                  <a:lnTo>
                    <a:pt x="11219978" y="4221145"/>
                  </a:lnTo>
                  <a:cubicBezTo>
                    <a:pt x="11288557" y="4221145"/>
                    <a:pt x="11344438" y="4165265"/>
                    <a:pt x="11344438" y="4096685"/>
                  </a:cubicBezTo>
                  <a:lnTo>
                    <a:pt x="11344438" y="124460"/>
                  </a:lnTo>
                  <a:cubicBezTo>
                    <a:pt x="11344438" y="55880"/>
                    <a:pt x="11288557" y="0"/>
                    <a:pt x="11219978" y="0"/>
                  </a:cubicBezTo>
                  <a:close/>
                </a:path>
              </a:pathLst>
            </a:custGeom>
            <a:solidFill>
              <a:srgbClr val="000000"/>
            </a:solidFill>
          </p:spPr>
        </p:sp>
      </p:grpSp>
      <p:sp>
        <p:nvSpPr>
          <p:cNvPr id="54" name="TextBox 54"/>
          <p:cNvSpPr txBox="1"/>
          <p:nvPr/>
        </p:nvSpPr>
        <p:spPr>
          <a:xfrm>
            <a:off x="1021769" y="7791715"/>
            <a:ext cx="2256674" cy="82423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ELYSIUM HEALTHCARE</a:t>
            </a:r>
          </a:p>
        </p:txBody>
      </p:sp>
      <p:sp>
        <p:nvSpPr>
          <p:cNvPr id="55" name="TextBox 55"/>
          <p:cNvSpPr txBox="1"/>
          <p:nvPr/>
        </p:nvSpPr>
        <p:spPr>
          <a:xfrm>
            <a:off x="1021769" y="8895735"/>
            <a:ext cx="2442731"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THORLABS</a:t>
            </a:r>
          </a:p>
        </p:txBody>
      </p:sp>
      <p:sp>
        <p:nvSpPr>
          <p:cNvPr id="56" name="TextBox 56"/>
          <p:cNvSpPr txBox="1"/>
          <p:nvPr/>
        </p:nvSpPr>
        <p:spPr>
          <a:xfrm>
            <a:off x="3285386" y="7789366"/>
            <a:ext cx="5663776" cy="540385"/>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is a health and social care provider, specialising in neurological and children's services</a:t>
            </a:r>
          </a:p>
        </p:txBody>
      </p:sp>
      <p:sp>
        <p:nvSpPr>
          <p:cNvPr id="57" name="TextBox 57"/>
          <p:cNvSpPr txBox="1"/>
          <p:nvPr/>
        </p:nvSpPr>
        <p:spPr>
          <a:xfrm>
            <a:off x="3358679" y="8549589"/>
            <a:ext cx="5785321" cy="816610"/>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is a global optical technologies company with a base in Ely, specialising in the design and manufacture of innovative photonics products for manufacturing and research.</a:t>
            </a:r>
          </a:p>
        </p:txBody>
      </p:sp>
      <p:sp>
        <p:nvSpPr>
          <p:cNvPr id="58" name="TextBox 58"/>
          <p:cNvSpPr txBox="1"/>
          <p:nvPr/>
        </p:nvSpPr>
        <p:spPr>
          <a:xfrm>
            <a:off x="5327389" y="2592832"/>
            <a:ext cx="3315528" cy="1449706"/>
          </a:xfrm>
          <a:prstGeom prst="rect">
            <a:avLst/>
          </a:prstGeom>
        </p:spPr>
        <p:txBody>
          <a:bodyPr lIns="0" tIns="0" rIns="0" bIns="0" rtlCol="0" anchor="t">
            <a:spAutoFit/>
          </a:bodyPr>
          <a:lstStyle/>
          <a:p>
            <a:pPr>
              <a:lnSpc>
                <a:spcPts val="3839"/>
              </a:lnSpc>
            </a:pPr>
            <a:r>
              <a:rPr lang="en-US" sz="2399">
                <a:solidFill>
                  <a:srgbClr val="000000"/>
                </a:solidFill>
                <a:latin typeface="Poppins"/>
              </a:rPr>
              <a:t>Of people have a university level qualification</a:t>
            </a:r>
          </a:p>
        </p:txBody>
      </p:sp>
      <p:sp>
        <p:nvSpPr>
          <p:cNvPr id="59" name="TextBox 59"/>
          <p:cNvSpPr txBox="1"/>
          <p:nvPr/>
        </p:nvSpPr>
        <p:spPr>
          <a:xfrm>
            <a:off x="10063619" y="1500366"/>
            <a:ext cx="1346918" cy="198120"/>
          </a:xfrm>
          <a:prstGeom prst="rect">
            <a:avLst/>
          </a:prstGeom>
        </p:spPr>
        <p:txBody>
          <a:bodyPr lIns="0" tIns="0" rIns="0" bIns="0" rtlCol="0" anchor="t">
            <a:spAutoFit/>
          </a:bodyPr>
          <a:lstStyle/>
          <a:p>
            <a:pPr algn="ctr">
              <a:lnSpc>
                <a:spcPts val="1679"/>
              </a:lnSpc>
            </a:pPr>
            <a:r>
              <a:rPr lang="en-US" sz="1200">
                <a:solidFill>
                  <a:srgbClr val="000000"/>
                </a:solidFill>
                <a:latin typeface="Canva Sans 2 Bold"/>
              </a:rPr>
              <a:t>Number of jobs</a:t>
            </a:r>
          </a:p>
        </p:txBody>
      </p:sp>
      <p:sp>
        <p:nvSpPr>
          <p:cNvPr id="60" name="TextBox 60"/>
          <p:cNvSpPr txBox="1"/>
          <p:nvPr/>
        </p:nvSpPr>
        <p:spPr>
          <a:xfrm>
            <a:off x="2808481" y="6675170"/>
            <a:ext cx="4325425"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MAJOR EMPLOYERS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9909658" y="207079"/>
            <a:ext cx="7742469" cy="6072772"/>
            <a:chOff x="0" y="0"/>
            <a:chExt cx="10210301" cy="8008406"/>
          </a:xfrm>
        </p:grpSpPr>
        <p:sp>
          <p:nvSpPr>
            <p:cNvPr id="3" name="Freeform 3"/>
            <p:cNvSpPr/>
            <p:nvPr/>
          </p:nvSpPr>
          <p:spPr>
            <a:xfrm>
              <a:off x="31750" y="31750"/>
              <a:ext cx="10146801" cy="7944906"/>
            </a:xfrm>
            <a:custGeom>
              <a:avLst/>
              <a:gdLst/>
              <a:ahLst/>
              <a:cxnLst/>
              <a:rect l="l" t="t" r="r" b="b"/>
              <a:pathLst>
                <a:path w="10146801" h="7944906">
                  <a:moveTo>
                    <a:pt x="10054091" y="7944906"/>
                  </a:moveTo>
                  <a:lnTo>
                    <a:pt x="92710" y="7944906"/>
                  </a:lnTo>
                  <a:cubicBezTo>
                    <a:pt x="41910" y="7944906"/>
                    <a:pt x="0" y="7902996"/>
                    <a:pt x="0" y="7852196"/>
                  </a:cubicBezTo>
                  <a:lnTo>
                    <a:pt x="0" y="92710"/>
                  </a:lnTo>
                  <a:cubicBezTo>
                    <a:pt x="0" y="41910"/>
                    <a:pt x="41910" y="0"/>
                    <a:pt x="92710" y="0"/>
                  </a:cubicBezTo>
                  <a:lnTo>
                    <a:pt x="10052820" y="0"/>
                  </a:lnTo>
                  <a:cubicBezTo>
                    <a:pt x="10103620" y="0"/>
                    <a:pt x="10145530" y="41910"/>
                    <a:pt x="10145530" y="92710"/>
                  </a:cubicBezTo>
                  <a:lnTo>
                    <a:pt x="10145530" y="7850925"/>
                  </a:lnTo>
                  <a:cubicBezTo>
                    <a:pt x="10146801" y="7902996"/>
                    <a:pt x="10104891" y="7944906"/>
                    <a:pt x="10054091" y="7944906"/>
                  </a:cubicBezTo>
                  <a:close/>
                </a:path>
              </a:pathLst>
            </a:custGeom>
            <a:solidFill>
              <a:srgbClr val="DFD8CA"/>
            </a:solidFill>
          </p:spPr>
        </p:sp>
        <p:sp>
          <p:nvSpPr>
            <p:cNvPr id="4" name="Freeform 4"/>
            <p:cNvSpPr/>
            <p:nvPr/>
          </p:nvSpPr>
          <p:spPr>
            <a:xfrm>
              <a:off x="0" y="0"/>
              <a:ext cx="10210301" cy="8008406"/>
            </a:xfrm>
            <a:custGeom>
              <a:avLst/>
              <a:gdLst/>
              <a:ahLst/>
              <a:cxnLst/>
              <a:rect l="l" t="t" r="r" b="b"/>
              <a:pathLst>
                <a:path w="10210301" h="8008406">
                  <a:moveTo>
                    <a:pt x="10085841" y="59690"/>
                  </a:moveTo>
                  <a:cubicBezTo>
                    <a:pt x="10121401" y="59690"/>
                    <a:pt x="10150611" y="88900"/>
                    <a:pt x="10150611" y="124460"/>
                  </a:cubicBezTo>
                  <a:lnTo>
                    <a:pt x="10150611" y="7883946"/>
                  </a:lnTo>
                  <a:cubicBezTo>
                    <a:pt x="10150611" y="7919506"/>
                    <a:pt x="10121401" y="7948716"/>
                    <a:pt x="10085841" y="7948716"/>
                  </a:cubicBezTo>
                  <a:lnTo>
                    <a:pt x="124460" y="7948716"/>
                  </a:lnTo>
                  <a:cubicBezTo>
                    <a:pt x="88900" y="7948716"/>
                    <a:pt x="59690" y="7919506"/>
                    <a:pt x="59690" y="7883946"/>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7883946"/>
                  </a:lnTo>
                  <a:cubicBezTo>
                    <a:pt x="0" y="7952526"/>
                    <a:pt x="55880" y="8008406"/>
                    <a:pt x="124460" y="8008406"/>
                  </a:cubicBezTo>
                  <a:lnTo>
                    <a:pt x="10085841" y="8008406"/>
                  </a:lnTo>
                  <a:cubicBezTo>
                    <a:pt x="10154420" y="8008406"/>
                    <a:pt x="10210301" y="7952526"/>
                    <a:pt x="10210301" y="7883946"/>
                  </a:cubicBezTo>
                  <a:lnTo>
                    <a:pt x="10210301" y="124460"/>
                  </a:lnTo>
                  <a:cubicBezTo>
                    <a:pt x="10210301" y="55880"/>
                    <a:pt x="10154420" y="0"/>
                    <a:pt x="10085841" y="0"/>
                  </a:cubicBezTo>
                  <a:close/>
                </a:path>
              </a:pathLst>
            </a:custGeom>
            <a:solidFill>
              <a:srgbClr val="000000"/>
            </a:solidFill>
          </p:spPr>
        </p:sp>
      </p:grpSp>
      <p:sp>
        <p:nvSpPr>
          <p:cNvPr id="5" name="AutoShape 5"/>
          <p:cNvSpPr/>
          <p:nvPr/>
        </p:nvSpPr>
        <p:spPr>
          <a:xfrm rot="4300">
            <a:off x="1028709" y="4047300"/>
            <a:ext cx="7614211" cy="0"/>
          </a:xfrm>
          <a:prstGeom prst="line">
            <a:avLst/>
          </a:prstGeom>
          <a:ln w="19050" cap="flat">
            <a:solidFill>
              <a:srgbClr val="000000"/>
            </a:solidFill>
            <a:prstDash val="solid"/>
            <a:headEnd type="none" w="sm" len="sm"/>
            <a:tailEnd type="none" w="sm" len="sm"/>
          </a:ln>
        </p:spPr>
      </p:sp>
      <p:grpSp>
        <p:nvGrpSpPr>
          <p:cNvPr id="6" name="Group 6"/>
          <p:cNvGrpSpPr/>
          <p:nvPr/>
        </p:nvGrpSpPr>
        <p:grpSpPr>
          <a:xfrm>
            <a:off x="10200407" y="1810479"/>
            <a:ext cx="7154022" cy="3687353"/>
            <a:chOff x="-109309" y="-38100"/>
            <a:chExt cx="9538696" cy="4916470"/>
          </a:xfrm>
        </p:grpSpPr>
        <p:sp>
          <p:nvSpPr>
            <p:cNvPr id="7" name="TextBox 7"/>
            <p:cNvSpPr txBox="1"/>
            <p:nvPr/>
          </p:nvSpPr>
          <p:spPr>
            <a:xfrm rot="18900000">
              <a:off x="-109309" y="4321371"/>
              <a:ext cx="3191747" cy="556999"/>
            </a:xfrm>
            <a:prstGeom prst="rect">
              <a:avLst/>
            </a:prstGeom>
          </p:spPr>
          <p:txBody>
            <a:bodyPr wrap="square" lIns="0" tIns="0" rIns="0" bIns="0" rtlCol="0" anchor="t">
              <a:spAutoFit/>
            </a:bodyPr>
            <a:lstStyle/>
            <a:p>
              <a:pPr algn="ctr">
                <a:lnSpc>
                  <a:spcPts val="3359"/>
                </a:lnSpc>
              </a:pPr>
              <a:r>
                <a:rPr lang="en-US" sz="2400" dirty="0">
                  <a:solidFill>
                    <a:srgbClr val="000000"/>
                  </a:solidFill>
                  <a:latin typeface="Canva Sans 1 Bold"/>
                </a:rPr>
                <a:t>Manufacturing</a:t>
              </a:r>
            </a:p>
          </p:txBody>
        </p:sp>
        <p:sp>
          <p:nvSpPr>
            <p:cNvPr id="8" name="TextBox 8"/>
            <p:cNvSpPr txBox="1"/>
            <p:nvPr/>
          </p:nvSpPr>
          <p:spPr>
            <a:xfrm rot="-2700000">
              <a:off x="3038108" y="3794676"/>
              <a:ext cx="1153716"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Retail</a:t>
              </a:r>
            </a:p>
          </p:txBody>
        </p:sp>
        <p:sp>
          <p:nvSpPr>
            <p:cNvPr id="9" name="TextBox 9"/>
            <p:cNvSpPr txBox="1"/>
            <p:nvPr/>
          </p:nvSpPr>
          <p:spPr>
            <a:xfrm rot="18900000">
              <a:off x="4518672" y="3768267"/>
              <a:ext cx="1576452" cy="541944"/>
            </a:xfrm>
            <a:prstGeom prst="rect">
              <a:avLst/>
            </a:prstGeom>
          </p:spPr>
          <p:txBody>
            <a:bodyPr wrap="square" lIns="0" tIns="0" rIns="0" bIns="0" rtlCol="0" anchor="t">
              <a:spAutoFit/>
            </a:bodyPr>
            <a:lstStyle/>
            <a:p>
              <a:pPr algn="ctr">
                <a:lnSpc>
                  <a:spcPts val="3359"/>
                </a:lnSpc>
              </a:pPr>
              <a:r>
                <a:rPr lang="en-US" sz="2400" dirty="0">
                  <a:solidFill>
                    <a:srgbClr val="000000"/>
                  </a:solidFill>
                  <a:latin typeface="Canva Sans 1 Bold"/>
                </a:rPr>
                <a:t>Admin</a:t>
              </a:r>
            </a:p>
          </p:txBody>
        </p:sp>
        <p:sp>
          <p:nvSpPr>
            <p:cNvPr id="10" name="TextBox 10"/>
            <p:cNvSpPr txBox="1"/>
            <p:nvPr/>
          </p:nvSpPr>
          <p:spPr>
            <a:xfrm rot="-2700000">
              <a:off x="6098772" y="3860905"/>
              <a:ext cx="1341041"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Health</a:t>
              </a:r>
            </a:p>
          </p:txBody>
        </p:sp>
        <p:sp>
          <p:nvSpPr>
            <p:cNvPr id="11" name="TextBox 11"/>
            <p:cNvSpPr txBox="1"/>
            <p:nvPr/>
          </p:nvSpPr>
          <p:spPr>
            <a:xfrm rot="-2700000">
              <a:off x="7181271" y="4079518"/>
              <a:ext cx="1959372"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Transport</a:t>
              </a:r>
            </a:p>
          </p:txBody>
        </p:sp>
        <p:sp>
          <p:nvSpPr>
            <p:cNvPr id="12" name="TextBox 12"/>
            <p:cNvSpPr txBox="1"/>
            <p:nvPr/>
          </p:nvSpPr>
          <p:spPr>
            <a:xfrm>
              <a:off x="0" y="-38100"/>
              <a:ext cx="1322983"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6,000 </a:t>
              </a:r>
            </a:p>
          </p:txBody>
        </p:sp>
        <p:sp>
          <p:nvSpPr>
            <p:cNvPr id="13" name="TextBox 13"/>
            <p:cNvSpPr txBox="1"/>
            <p:nvPr/>
          </p:nvSpPr>
          <p:spPr>
            <a:xfrm>
              <a:off x="10716" y="954345"/>
              <a:ext cx="1312267"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4,000 </a:t>
              </a:r>
            </a:p>
          </p:txBody>
        </p:sp>
        <p:sp>
          <p:nvSpPr>
            <p:cNvPr id="14" name="TextBox 14"/>
            <p:cNvSpPr txBox="1"/>
            <p:nvPr/>
          </p:nvSpPr>
          <p:spPr>
            <a:xfrm>
              <a:off x="37108" y="1946790"/>
              <a:ext cx="1285875"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2,000 </a:t>
              </a:r>
            </a:p>
          </p:txBody>
        </p:sp>
        <p:sp>
          <p:nvSpPr>
            <p:cNvPr id="15" name="TextBox 15"/>
            <p:cNvSpPr txBox="1"/>
            <p:nvPr/>
          </p:nvSpPr>
          <p:spPr>
            <a:xfrm>
              <a:off x="943570" y="2939236"/>
              <a:ext cx="379412"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0 </a:t>
              </a:r>
            </a:p>
          </p:txBody>
        </p:sp>
        <p:grpSp>
          <p:nvGrpSpPr>
            <p:cNvPr id="16" name="Group 16"/>
            <p:cNvGrpSpPr>
              <a:grpSpLocks noChangeAspect="1"/>
            </p:cNvGrpSpPr>
            <p:nvPr/>
          </p:nvGrpSpPr>
          <p:grpSpPr>
            <a:xfrm>
              <a:off x="1526183" y="232410"/>
              <a:ext cx="7903204" cy="2983686"/>
              <a:chOff x="0" y="-6350"/>
              <a:chExt cx="7903204" cy="2983686"/>
            </a:xfrm>
          </p:grpSpPr>
          <p:sp>
            <p:nvSpPr>
              <p:cNvPr id="17" name="Freeform 17"/>
              <p:cNvSpPr/>
              <p:nvPr/>
            </p:nvSpPr>
            <p:spPr>
              <a:xfrm>
                <a:off x="0" y="-6350"/>
                <a:ext cx="1462093" cy="2983686"/>
              </a:xfrm>
              <a:custGeom>
                <a:avLst/>
                <a:gdLst/>
                <a:ahLst/>
                <a:cxnLst/>
                <a:rect l="l" t="t" r="r" b="b"/>
                <a:pathLst>
                  <a:path w="1462093" h="2983686">
                    <a:moveTo>
                      <a:pt x="0" y="2983686"/>
                    </a:moveTo>
                    <a:lnTo>
                      <a:pt x="0" y="116967"/>
                    </a:lnTo>
                    <a:cubicBezTo>
                      <a:pt x="0" y="85946"/>
                      <a:pt x="12323" y="56195"/>
                      <a:pt x="34259" y="34259"/>
                    </a:cubicBezTo>
                    <a:cubicBezTo>
                      <a:pt x="56195" y="12323"/>
                      <a:pt x="85946" y="0"/>
                      <a:pt x="116967" y="0"/>
                    </a:cubicBezTo>
                    <a:lnTo>
                      <a:pt x="1345125" y="0"/>
                    </a:lnTo>
                    <a:cubicBezTo>
                      <a:pt x="1409725" y="0"/>
                      <a:pt x="1462093" y="52368"/>
                      <a:pt x="1462093" y="116967"/>
                    </a:cubicBezTo>
                    <a:lnTo>
                      <a:pt x="1462093" y="2983686"/>
                    </a:lnTo>
                    <a:close/>
                  </a:path>
                </a:pathLst>
              </a:custGeom>
              <a:solidFill>
                <a:srgbClr val="105652"/>
              </a:solidFill>
            </p:spPr>
          </p:sp>
          <p:sp>
            <p:nvSpPr>
              <p:cNvPr id="18" name="Freeform 18"/>
              <p:cNvSpPr/>
              <p:nvPr/>
            </p:nvSpPr>
            <p:spPr>
              <a:xfrm>
                <a:off x="1610278" y="-6350"/>
                <a:ext cx="1462093" cy="2983686"/>
              </a:xfrm>
              <a:custGeom>
                <a:avLst/>
                <a:gdLst/>
                <a:ahLst/>
                <a:cxnLst/>
                <a:rect l="l" t="t" r="r" b="b"/>
                <a:pathLst>
                  <a:path w="1462093" h="2983686">
                    <a:moveTo>
                      <a:pt x="0" y="2983686"/>
                    </a:moveTo>
                    <a:lnTo>
                      <a:pt x="0" y="116967"/>
                    </a:lnTo>
                    <a:cubicBezTo>
                      <a:pt x="0" y="52368"/>
                      <a:pt x="52368" y="0"/>
                      <a:pt x="116967" y="0"/>
                    </a:cubicBezTo>
                    <a:lnTo>
                      <a:pt x="1345125" y="0"/>
                    </a:lnTo>
                    <a:cubicBezTo>
                      <a:pt x="1376147" y="0"/>
                      <a:pt x="1405898" y="12323"/>
                      <a:pt x="1427834" y="34259"/>
                    </a:cubicBezTo>
                    <a:cubicBezTo>
                      <a:pt x="1449769" y="56195"/>
                      <a:pt x="1462093" y="85946"/>
                      <a:pt x="1462093" y="116967"/>
                    </a:cubicBezTo>
                    <a:lnTo>
                      <a:pt x="1462093" y="2983686"/>
                    </a:lnTo>
                    <a:close/>
                  </a:path>
                </a:pathLst>
              </a:custGeom>
              <a:solidFill>
                <a:srgbClr val="105652"/>
              </a:solidFill>
            </p:spPr>
          </p:sp>
          <p:sp>
            <p:nvSpPr>
              <p:cNvPr id="19" name="Freeform 19"/>
              <p:cNvSpPr/>
              <p:nvPr/>
            </p:nvSpPr>
            <p:spPr>
              <a:xfrm>
                <a:off x="3220556" y="489873"/>
                <a:ext cx="1462093" cy="2487463"/>
              </a:xfrm>
              <a:custGeom>
                <a:avLst/>
                <a:gdLst/>
                <a:ahLst/>
                <a:cxnLst/>
                <a:rect l="l" t="t" r="r" b="b"/>
                <a:pathLst>
                  <a:path w="1462093" h="2487463">
                    <a:moveTo>
                      <a:pt x="0" y="2487463"/>
                    </a:moveTo>
                    <a:lnTo>
                      <a:pt x="0" y="116967"/>
                    </a:lnTo>
                    <a:cubicBezTo>
                      <a:pt x="0" y="85945"/>
                      <a:pt x="12323" y="56194"/>
                      <a:pt x="34259" y="34259"/>
                    </a:cubicBezTo>
                    <a:cubicBezTo>
                      <a:pt x="56194" y="12323"/>
                      <a:pt x="85945" y="0"/>
                      <a:pt x="116967" y="0"/>
                    </a:cubicBezTo>
                    <a:lnTo>
                      <a:pt x="1345125" y="0"/>
                    </a:lnTo>
                    <a:cubicBezTo>
                      <a:pt x="1409724" y="0"/>
                      <a:pt x="1462092" y="52368"/>
                      <a:pt x="1462092" y="116967"/>
                    </a:cubicBezTo>
                    <a:lnTo>
                      <a:pt x="1462092" y="2487463"/>
                    </a:lnTo>
                    <a:close/>
                  </a:path>
                </a:pathLst>
              </a:custGeom>
              <a:solidFill>
                <a:srgbClr val="105652"/>
              </a:solidFill>
            </p:spPr>
          </p:sp>
          <p:sp>
            <p:nvSpPr>
              <p:cNvPr id="20" name="Freeform 20"/>
              <p:cNvSpPr/>
              <p:nvPr/>
            </p:nvSpPr>
            <p:spPr>
              <a:xfrm>
                <a:off x="4830833" y="986095"/>
                <a:ext cx="1462093" cy="1991241"/>
              </a:xfrm>
              <a:custGeom>
                <a:avLst/>
                <a:gdLst/>
                <a:ahLst/>
                <a:cxnLst/>
                <a:rect l="l" t="t" r="r" b="b"/>
                <a:pathLst>
                  <a:path w="1462093" h="1991241">
                    <a:moveTo>
                      <a:pt x="0" y="1991241"/>
                    </a:moveTo>
                    <a:lnTo>
                      <a:pt x="0" y="116968"/>
                    </a:lnTo>
                    <a:cubicBezTo>
                      <a:pt x="0" y="52368"/>
                      <a:pt x="52369" y="0"/>
                      <a:pt x="116968" y="0"/>
                    </a:cubicBezTo>
                    <a:lnTo>
                      <a:pt x="1345126" y="0"/>
                    </a:lnTo>
                    <a:cubicBezTo>
                      <a:pt x="1376147" y="0"/>
                      <a:pt x="1405899" y="12323"/>
                      <a:pt x="1427834" y="34259"/>
                    </a:cubicBezTo>
                    <a:cubicBezTo>
                      <a:pt x="1449770" y="56195"/>
                      <a:pt x="1462093" y="85946"/>
                      <a:pt x="1462093" y="116968"/>
                    </a:cubicBezTo>
                    <a:lnTo>
                      <a:pt x="1462093" y="1991241"/>
                    </a:lnTo>
                    <a:close/>
                  </a:path>
                </a:pathLst>
              </a:custGeom>
              <a:solidFill>
                <a:srgbClr val="105652"/>
              </a:solidFill>
            </p:spPr>
          </p:sp>
          <p:sp>
            <p:nvSpPr>
              <p:cNvPr id="21" name="Freeform 21"/>
              <p:cNvSpPr/>
              <p:nvPr/>
            </p:nvSpPr>
            <p:spPr>
              <a:xfrm>
                <a:off x="6441111" y="1234206"/>
                <a:ext cx="1462093" cy="1743129"/>
              </a:xfrm>
              <a:custGeom>
                <a:avLst/>
                <a:gdLst/>
                <a:ahLst/>
                <a:cxnLst/>
                <a:rect l="l" t="t" r="r" b="b"/>
                <a:pathLst>
                  <a:path w="1462093" h="1743129">
                    <a:moveTo>
                      <a:pt x="0" y="1743130"/>
                    </a:moveTo>
                    <a:lnTo>
                      <a:pt x="0" y="116968"/>
                    </a:lnTo>
                    <a:cubicBezTo>
                      <a:pt x="0" y="85946"/>
                      <a:pt x="12323" y="56195"/>
                      <a:pt x="34259" y="34259"/>
                    </a:cubicBezTo>
                    <a:cubicBezTo>
                      <a:pt x="56195" y="12324"/>
                      <a:pt x="85946" y="0"/>
                      <a:pt x="116968" y="1"/>
                    </a:cubicBezTo>
                    <a:lnTo>
                      <a:pt x="1345125" y="1"/>
                    </a:lnTo>
                    <a:cubicBezTo>
                      <a:pt x="1409725" y="1"/>
                      <a:pt x="1462093" y="52369"/>
                      <a:pt x="1462093" y="116968"/>
                    </a:cubicBezTo>
                    <a:lnTo>
                      <a:pt x="1462093" y="1743130"/>
                    </a:lnTo>
                    <a:close/>
                  </a:path>
                </a:pathLst>
              </a:custGeom>
              <a:solidFill>
                <a:srgbClr val="105652"/>
              </a:solidFill>
            </p:spPr>
          </p:sp>
        </p:grpSp>
      </p:grpSp>
      <p:grpSp>
        <p:nvGrpSpPr>
          <p:cNvPr id="22" name="Group 22"/>
          <p:cNvGrpSpPr/>
          <p:nvPr/>
        </p:nvGrpSpPr>
        <p:grpSpPr>
          <a:xfrm>
            <a:off x="669952" y="6532392"/>
            <a:ext cx="8602485" cy="3200893"/>
            <a:chOff x="0" y="0"/>
            <a:chExt cx="11344438" cy="4221145"/>
          </a:xfrm>
        </p:grpSpPr>
        <p:sp>
          <p:nvSpPr>
            <p:cNvPr id="23" name="Freeform 23"/>
            <p:cNvSpPr/>
            <p:nvPr/>
          </p:nvSpPr>
          <p:spPr>
            <a:xfrm>
              <a:off x="31750" y="31750"/>
              <a:ext cx="11280938" cy="4157645"/>
            </a:xfrm>
            <a:custGeom>
              <a:avLst/>
              <a:gdLst/>
              <a:ahLst/>
              <a:cxnLst/>
              <a:rect l="l" t="t" r="r" b="b"/>
              <a:pathLst>
                <a:path w="11280938" h="4157645">
                  <a:moveTo>
                    <a:pt x="11188228" y="4157645"/>
                  </a:moveTo>
                  <a:lnTo>
                    <a:pt x="92710" y="4157645"/>
                  </a:lnTo>
                  <a:cubicBezTo>
                    <a:pt x="41910" y="4157645"/>
                    <a:pt x="0" y="4115735"/>
                    <a:pt x="0" y="4064935"/>
                  </a:cubicBezTo>
                  <a:lnTo>
                    <a:pt x="0" y="92710"/>
                  </a:lnTo>
                  <a:cubicBezTo>
                    <a:pt x="0" y="41910"/>
                    <a:pt x="41910" y="0"/>
                    <a:pt x="92710" y="0"/>
                  </a:cubicBezTo>
                  <a:lnTo>
                    <a:pt x="11186957" y="0"/>
                  </a:lnTo>
                  <a:cubicBezTo>
                    <a:pt x="11237757" y="0"/>
                    <a:pt x="11279668" y="41910"/>
                    <a:pt x="11279668" y="92710"/>
                  </a:cubicBezTo>
                  <a:lnTo>
                    <a:pt x="11279668" y="4063665"/>
                  </a:lnTo>
                  <a:cubicBezTo>
                    <a:pt x="11280938" y="4115735"/>
                    <a:pt x="11239028" y="4157645"/>
                    <a:pt x="11188228" y="4157645"/>
                  </a:cubicBezTo>
                  <a:close/>
                </a:path>
              </a:pathLst>
            </a:custGeom>
            <a:solidFill>
              <a:srgbClr val="F9C041"/>
            </a:solidFill>
          </p:spPr>
        </p:sp>
        <p:sp>
          <p:nvSpPr>
            <p:cNvPr id="24" name="Freeform 24"/>
            <p:cNvSpPr/>
            <p:nvPr/>
          </p:nvSpPr>
          <p:spPr>
            <a:xfrm>
              <a:off x="0" y="0"/>
              <a:ext cx="11344438" cy="4221145"/>
            </a:xfrm>
            <a:custGeom>
              <a:avLst/>
              <a:gdLst/>
              <a:ahLst/>
              <a:cxnLst/>
              <a:rect l="l" t="t" r="r" b="b"/>
              <a:pathLst>
                <a:path w="11344438" h="4221145">
                  <a:moveTo>
                    <a:pt x="11219978" y="59690"/>
                  </a:moveTo>
                  <a:cubicBezTo>
                    <a:pt x="11255538" y="59690"/>
                    <a:pt x="11284748" y="88900"/>
                    <a:pt x="11284748" y="124460"/>
                  </a:cubicBezTo>
                  <a:lnTo>
                    <a:pt x="11284748" y="4096685"/>
                  </a:lnTo>
                  <a:cubicBezTo>
                    <a:pt x="11284748" y="4132245"/>
                    <a:pt x="11255538" y="4161455"/>
                    <a:pt x="11219978" y="4161455"/>
                  </a:cubicBezTo>
                  <a:lnTo>
                    <a:pt x="124460" y="4161455"/>
                  </a:lnTo>
                  <a:cubicBezTo>
                    <a:pt x="88900" y="4161455"/>
                    <a:pt x="59690" y="4132245"/>
                    <a:pt x="59690" y="4096685"/>
                  </a:cubicBezTo>
                  <a:lnTo>
                    <a:pt x="59690" y="124460"/>
                  </a:lnTo>
                  <a:cubicBezTo>
                    <a:pt x="59690" y="88900"/>
                    <a:pt x="88900" y="59690"/>
                    <a:pt x="124460" y="59690"/>
                  </a:cubicBezTo>
                  <a:lnTo>
                    <a:pt x="11219978" y="59690"/>
                  </a:lnTo>
                  <a:moveTo>
                    <a:pt x="11219978" y="0"/>
                  </a:moveTo>
                  <a:lnTo>
                    <a:pt x="124460" y="0"/>
                  </a:lnTo>
                  <a:cubicBezTo>
                    <a:pt x="55880" y="0"/>
                    <a:pt x="0" y="55880"/>
                    <a:pt x="0" y="124460"/>
                  </a:cubicBezTo>
                  <a:lnTo>
                    <a:pt x="0" y="4096685"/>
                  </a:lnTo>
                  <a:cubicBezTo>
                    <a:pt x="0" y="4165265"/>
                    <a:pt x="55880" y="4221145"/>
                    <a:pt x="124460" y="4221145"/>
                  </a:cubicBezTo>
                  <a:lnTo>
                    <a:pt x="11219978" y="4221145"/>
                  </a:lnTo>
                  <a:cubicBezTo>
                    <a:pt x="11288557" y="4221145"/>
                    <a:pt x="11344438" y="4165265"/>
                    <a:pt x="11344438" y="4096685"/>
                  </a:cubicBezTo>
                  <a:lnTo>
                    <a:pt x="11344438" y="124460"/>
                  </a:lnTo>
                  <a:cubicBezTo>
                    <a:pt x="11344438" y="55880"/>
                    <a:pt x="11288557" y="0"/>
                    <a:pt x="11219978" y="0"/>
                  </a:cubicBezTo>
                  <a:close/>
                </a:path>
              </a:pathLst>
            </a:custGeom>
            <a:solidFill>
              <a:srgbClr val="000000"/>
            </a:solidFill>
          </p:spPr>
        </p:sp>
      </p:grpSp>
      <p:sp>
        <p:nvSpPr>
          <p:cNvPr id="25" name="TextBox 25"/>
          <p:cNvSpPr txBox="1"/>
          <p:nvPr/>
        </p:nvSpPr>
        <p:spPr>
          <a:xfrm>
            <a:off x="1028712" y="4471989"/>
            <a:ext cx="3483950" cy="1267459"/>
          </a:xfrm>
          <a:prstGeom prst="rect">
            <a:avLst/>
          </a:prstGeom>
        </p:spPr>
        <p:txBody>
          <a:bodyPr lIns="0" tIns="0" rIns="0" bIns="0" rtlCol="0" anchor="t">
            <a:spAutoFit/>
          </a:bodyPr>
          <a:lstStyle/>
          <a:p>
            <a:pPr>
              <a:lnSpc>
                <a:spcPts val="9399"/>
              </a:lnSpc>
            </a:pPr>
            <a:r>
              <a:rPr lang="en-US" sz="9399">
                <a:solidFill>
                  <a:srgbClr val="105652"/>
                </a:solidFill>
                <a:latin typeface="Bebas Neue Bold"/>
              </a:rPr>
              <a:t>£20,600</a:t>
            </a:r>
          </a:p>
        </p:txBody>
      </p:sp>
      <p:sp>
        <p:nvSpPr>
          <p:cNvPr id="26" name="TextBox 26"/>
          <p:cNvSpPr txBox="1"/>
          <p:nvPr/>
        </p:nvSpPr>
        <p:spPr>
          <a:xfrm>
            <a:off x="5327389" y="1721353"/>
            <a:ext cx="3483950" cy="1267459"/>
          </a:xfrm>
          <a:prstGeom prst="rect">
            <a:avLst/>
          </a:prstGeom>
        </p:spPr>
        <p:txBody>
          <a:bodyPr lIns="0" tIns="0" rIns="0" bIns="0" rtlCol="0" anchor="t">
            <a:spAutoFit/>
          </a:bodyPr>
          <a:lstStyle/>
          <a:p>
            <a:pPr>
              <a:lnSpc>
                <a:spcPts val="9399"/>
              </a:lnSpc>
            </a:pPr>
            <a:r>
              <a:rPr lang="en-US" sz="9399">
                <a:solidFill>
                  <a:srgbClr val="105652"/>
                </a:solidFill>
                <a:latin typeface="Bebas Neue Bold"/>
              </a:rPr>
              <a:t>17%</a:t>
            </a:r>
          </a:p>
        </p:txBody>
      </p:sp>
      <p:sp>
        <p:nvSpPr>
          <p:cNvPr id="27" name="TextBox 27"/>
          <p:cNvSpPr txBox="1"/>
          <p:nvPr/>
        </p:nvSpPr>
        <p:spPr>
          <a:xfrm>
            <a:off x="5327389" y="4471989"/>
            <a:ext cx="3483950" cy="1267459"/>
          </a:xfrm>
          <a:prstGeom prst="rect">
            <a:avLst/>
          </a:prstGeom>
        </p:spPr>
        <p:txBody>
          <a:bodyPr lIns="0" tIns="0" rIns="0" bIns="0" rtlCol="0" anchor="t">
            <a:spAutoFit/>
          </a:bodyPr>
          <a:lstStyle/>
          <a:p>
            <a:pPr>
              <a:lnSpc>
                <a:spcPts val="9399"/>
              </a:lnSpc>
            </a:pPr>
            <a:r>
              <a:rPr lang="en-US" sz="9399">
                <a:solidFill>
                  <a:srgbClr val="105652"/>
                </a:solidFill>
                <a:latin typeface="Bebas Neue Bold"/>
              </a:rPr>
              <a:t>3,700</a:t>
            </a:r>
          </a:p>
        </p:txBody>
      </p:sp>
      <p:sp>
        <p:nvSpPr>
          <p:cNvPr id="28" name="TextBox 28"/>
          <p:cNvSpPr txBox="1"/>
          <p:nvPr/>
        </p:nvSpPr>
        <p:spPr>
          <a:xfrm>
            <a:off x="1028712" y="3009600"/>
            <a:ext cx="203885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Jobs</a:t>
            </a:r>
          </a:p>
        </p:txBody>
      </p:sp>
      <p:sp>
        <p:nvSpPr>
          <p:cNvPr id="29" name="TextBox 29"/>
          <p:cNvSpPr txBox="1"/>
          <p:nvPr/>
        </p:nvSpPr>
        <p:spPr>
          <a:xfrm>
            <a:off x="1028712" y="5443221"/>
            <a:ext cx="243578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Median Salary </a:t>
            </a:r>
          </a:p>
        </p:txBody>
      </p:sp>
      <p:sp>
        <p:nvSpPr>
          <p:cNvPr id="30" name="TextBox 30"/>
          <p:cNvSpPr txBox="1"/>
          <p:nvPr/>
        </p:nvSpPr>
        <p:spPr>
          <a:xfrm>
            <a:off x="5327389" y="5443221"/>
            <a:ext cx="331552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Businesses</a:t>
            </a:r>
          </a:p>
        </p:txBody>
      </p:sp>
      <p:sp>
        <p:nvSpPr>
          <p:cNvPr id="31" name="TextBox 31"/>
          <p:cNvSpPr txBox="1"/>
          <p:nvPr/>
        </p:nvSpPr>
        <p:spPr>
          <a:xfrm>
            <a:off x="1028700" y="331039"/>
            <a:ext cx="7782639"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Jobs in </a:t>
            </a:r>
            <a:r>
              <a:rPr lang="en-US" sz="5700">
                <a:solidFill>
                  <a:srgbClr val="B91646"/>
                </a:solidFill>
                <a:latin typeface="Bebas Neue Bold"/>
              </a:rPr>
              <a:t>fenland</a:t>
            </a:r>
          </a:p>
        </p:txBody>
      </p:sp>
      <p:sp>
        <p:nvSpPr>
          <p:cNvPr id="32" name="TextBox 32"/>
          <p:cNvSpPr txBox="1"/>
          <p:nvPr/>
        </p:nvSpPr>
        <p:spPr>
          <a:xfrm>
            <a:off x="1028700" y="1754155"/>
            <a:ext cx="3483950" cy="1267459"/>
          </a:xfrm>
          <a:prstGeom prst="rect">
            <a:avLst/>
          </a:prstGeom>
        </p:spPr>
        <p:txBody>
          <a:bodyPr lIns="0" tIns="0" rIns="0" bIns="0" rtlCol="0" anchor="t">
            <a:spAutoFit/>
          </a:bodyPr>
          <a:lstStyle/>
          <a:p>
            <a:pPr>
              <a:lnSpc>
                <a:spcPts val="9399"/>
              </a:lnSpc>
            </a:pPr>
            <a:r>
              <a:rPr lang="en-US" sz="9399" dirty="0">
                <a:solidFill>
                  <a:srgbClr val="105652"/>
                </a:solidFill>
                <a:latin typeface="Bebas Neue Bold"/>
              </a:rPr>
              <a:t>48,500</a:t>
            </a:r>
          </a:p>
        </p:txBody>
      </p:sp>
      <p:sp>
        <p:nvSpPr>
          <p:cNvPr id="33" name="TextBox 33"/>
          <p:cNvSpPr txBox="1"/>
          <p:nvPr/>
        </p:nvSpPr>
        <p:spPr>
          <a:xfrm>
            <a:off x="10203463" y="360462"/>
            <a:ext cx="7275786" cy="589915"/>
          </a:xfrm>
          <a:prstGeom prst="rect">
            <a:avLst/>
          </a:prstGeom>
        </p:spPr>
        <p:txBody>
          <a:bodyPr lIns="0" tIns="0" rIns="0" bIns="0" rtlCol="0" anchor="t">
            <a:spAutoFit/>
          </a:bodyPr>
          <a:lstStyle/>
          <a:p>
            <a:pPr algn="ctr">
              <a:lnSpc>
                <a:spcPts val="4759"/>
              </a:lnSpc>
            </a:pPr>
            <a:r>
              <a:rPr lang="en-US" sz="3399">
                <a:solidFill>
                  <a:srgbClr val="000000"/>
                </a:solidFill>
                <a:latin typeface="Bebas Neue Bold"/>
              </a:rPr>
              <a:t>Top Sectors in fenland</a:t>
            </a:r>
          </a:p>
        </p:txBody>
      </p:sp>
      <p:sp>
        <p:nvSpPr>
          <p:cNvPr id="34" name="TextBox 34"/>
          <p:cNvSpPr txBox="1"/>
          <p:nvPr/>
        </p:nvSpPr>
        <p:spPr>
          <a:xfrm>
            <a:off x="1021769" y="7966958"/>
            <a:ext cx="2038869"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PRINCES GROUP</a:t>
            </a:r>
          </a:p>
        </p:txBody>
      </p:sp>
      <p:sp>
        <p:nvSpPr>
          <p:cNvPr id="35" name="TextBox 35"/>
          <p:cNvSpPr txBox="1"/>
          <p:nvPr/>
        </p:nvSpPr>
        <p:spPr>
          <a:xfrm>
            <a:off x="1021769" y="8788667"/>
            <a:ext cx="2038869"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MCCAINS FOOD</a:t>
            </a:r>
          </a:p>
        </p:txBody>
      </p:sp>
      <p:sp>
        <p:nvSpPr>
          <p:cNvPr id="36" name="TextBox 36"/>
          <p:cNvSpPr txBox="1"/>
          <p:nvPr/>
        </p:nvSpPr>
        <p:spPr>
          <a:xfrm>
            <a:off x="2939081" y="7710246"/>
            <a:ext cx="6003138" cy="816610"/>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Is one of Europe’s largest food and drink groups. They source and manufacture products, and supply food and drink to suppliers across Europe.</a:t>
            </a:r>
          </a:p>
        </p:txBody>
      </p:sp>
      <p:sp>
        <p:nvSpPr>
          <p:cNvPr id="37" name="TextBox 37"/>
          <p:cNvSpPr txBox="1"/>
          <p:nvPr/>
        </p:nvSpPr>
        <p:spPr>
          <a:xfrm>
            <a:off x="3060638" y="8687411"/>
            <a:ext cx="6003138" cy="816610"/>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Is a major global food supplier with a significant presence in Fenland, with opportunities in agri-tech, manufacturing and retail distribution.</a:t>
            </a:r>
          </a:p>
        </p:txBody>
      </p:sp>
      <p:grpSp>
        <p:nvGrpSpPr>
          <p:cNvPr id="38" name="Group 38"/>
          <p:cNvGrpSpPr/>
          <p:nvPr/>
        </p:nvGrpSpPr>
        <p:grpSpPr>
          <a:xfrm>
            <a:off x="9957283" y="6532392"/>
            <a:ext cx="7742469" cy="3200893"/>
            <a:chOff x="0" y="0"/>
            <a:chExt cx="10210301" cy="4221145"/>
          </a:xfrm>
        </p:grpSpPr>
        <p:sp>
          <p:nvSpPr>
            <p:cNvPr id="39" name="Freeform 39"/>
            <p:cNvSpPr/>
            <p:nvPr/>
          </p:nvSpPr>
          <p:spPr>
            <a:xfrm>
              <a:off x="31750" y="31750"/>
              <a:ext cx="10146801" cy="4157645"/>
            </a:xfrm>
            <a:custGeom>
              <a:avLst/>
              <a:gdLst/>
              <a:ahLst/>
              <a:cxnLst/>
              <a:rect l="l" t="t" r="r" b="b"/>
              <a:pathLst>
                <a:path w="10146801" h="4157645">
                  <a:moveTo>
                    <a:pt x="10054091" y="4157645"/>
                  </a:moveTo>
                  <a:lnTo>
                    <a:pt x="92710" y="4157645"/>
                  </a:lnTo>
                  <a:cubicBezTo>
                    <a:pt x="41910" y="4157645"/>
                    <a:pt x="0" y="4115735"/>
                    <a:pt x="0" y="4064935"/>
                  </a:cubicBezTo>
                  <a:lnTo>
                    <a:pt x="0" y="92710"/>
                  </a:lnTo>
                  <a:cubicBezTo>
                    <a:pt x="0" y="41910"/>
                    <a:pt x="41910" y="0"/>
                    <a:pt x="92710" y="0"/>
                  </a:cubicBezTo>
                  <a:lnTo>
                    <a:pt x="10052820" y="0"/>
                  </a:lnTo>
                  <a:cubicBezTo>
                    <a:pt x="10103620" y="0"/>
                    <a:pt x="10145530" y="41910"/>
                    <a:pt x="10145530" y="92710"/>
                  </a:cubicBezTo>
                  <a:lnTo>
                    <a:pt x="10145530" y="4063665"/>
                  </a:lnTo>
                  <a:cubicBezTo>
                    <a:pt x="10146801" y="4115735"/>
                    <a:pt x="10104891" y="4157645"/>
                    <a:pt x="10054091" y="4157645"/>
                  </a:cubicBezTo>
                  <a:close/>
                </a:path>
              </a:pathLst>
            </a:custGeom>
            <a:solidFill>
              <a:srgbClr val="F9C041"/>
            </a:solidFill>
          </p:spPr>
        </p:sp>
        <p:sp>
          <p:nvSpPr>
            <p:cNvPr id="40" name="Freeform 40"/>
            <p:cNvSpPr/>
            <p:nvPr/>
          </p:nvSpPr>
          <p:spPr>
            <a:xfrm>
              <a:off x="0" y="0"/>
              <a:ext cx="10210301" cy="4221145"/>
            </a:xfrm>
            <a:custGeom>
              <a:avLst/>
              <a:gdLst/>
              <a:ahLst/>
              <a:cxnLst/>
              <a:rect l="l" t="t" r="r" b="b"/>
              <a:pathLst>
                <a:path w="10210301" h="4221145">
                  <a:moveTo>
                    <a:pt x="10085841" y="59690"/>
                  </a:moveTo>
                  <a:cubicBezTo>
                    <a:pt x="10121401" y="59690"/>
                    <a:pt x="10150611" y="88900"/>
                    <a:pt x="10150611" y="124460"/>
                  </a:cubicBezTo>
                  <a:lnTo>
                    <a:pt x="10150611" y="4096685"/>
                  </a:lnTo>
                  <a:cubicBezTo>
                    <a:pt x="10150611" y="4132245"/>
                    <a:pt x="10121401" y="4161455"/>
                    <a:pt x="10085841" y="4161455"/>
                  </a:cubicBezTo>
                  <a:lnTo>
                    <a:pt x="124460" y="4161455"/>
                  </a:lnTo>
                  <a:cubicBezTo>
                    <a:pt x="88900" y="4161455"/>
                    <a:pt x="59690" y="4132245"/>
                    <a:pt x="59690" y="4096685"/>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4096685"/>
                  </a:lnTo>
                  <a:cubicBezTo>
                    <a:pt x="0" y="4165265"/>
                    <a:pt x="55880" y="4221145"/>
                    <a:pt x="124460" y="4221145"/>
                  </a:cubicBezTo>
                  <a:lnTo>
                    <a:pt x="10085841" y="4221145"/>
                  </a:lnTo>
                  <a:cubicBezTo>
                    <a:pt x="10154420" y="4221145"/>
                    <a:pt x="10210301" y="4165265"/>
                    <a:pt x="10210301" y="4096685"/>
                  </a:cubicBezTo>
                  <a:lnTo>
                    <a:pt x="10210301" y="124460"/>
                  </a:lnTo>
                  <a:cubicBezTo>
                    <a:pt x="10210301" y="55880"/>
                    <a:pt x="10154420" y="0"/>
                    <a:pt x="10085841" y="0"/>
                  </a:cubicBezTo>
                  <a:close/>
                </a:path>
              </a:pathLst>
            </a:custGeom>
            <a:solidFill>
              <a:srgbClr val="000000"/>
            </a:solidFill>
          </p:spPr>
        </p:sp>
      </p:grpSp>
      <p:sp>
        <p:nvSpPr>
          <p:cNvPr id="41" name="TextBox 41"/>
          <p:cNvSpPr txBox="1"/>
          <p:nvPr/>
        </p:nvSpPr>
        <p:spPr>
          <a:xfrm>
            <a:off x="10077750" y="6760529"/>
            <a:ext cx="2179867"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MANUFACTURING</a:t>
            </a:r>
          </a:p>
        </p:txBody>
      </p:sp>
      <p:sp>
        <p:nvSpPr>
          <p:cNvPr id="42" name="TextBox 42"/>
          <p:cNvSpPr txBox="1"/>
          <p:nvPr/>
        </p:nvSpPr>
        <p:spPr>
          <a:xfrm>
            <a:off x="10063619" y="7344826"/>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RETAIL</a:t>
            </a:r>
          </a:p>
        </p:txBody>
      </p:sp>
      <p:sp>
        <p:nvSpPr>
          <p:cNvPr id="43" name="TextBox 43"/>
          <p:cNvSpPr txBox="1"/>
          <p:nvPr/>
        </p:nvSpPr>
        <p:spPr>
          <a:xfrm>
            <a:off x="12257617" y="6792393"/>
            <a:ext cx="5320530" cy="227428"/>
          </a:xfrm>
          <a:prstGeom prst="rect">
            <a:avLst/>
          </a:prstGeom>
        </p:spPr>
        <p:txBody>
          <a:bodyPr lIns="0" tIns="0" rIns="0" bIns="0" rtlCol="0" anchor="t">
            <a:spAutoFit/>
          </a:bodyPr>
          <a:lstStyle/>
          <a:p>
            <a:pPr>
              <a:lnSpc>
                <a:spcPts val="1985"/>
              </a:lnSpc>
            </a:pPr>
            <a:r>
              <a:rPr lang="en-US" sz="1418">
                <a:solidFill>
                  <a:srgbClr val="000000"/>
                </a:solidFill>
                <a:latin typeface="Canva Sans 1"/>
              </a:rPr>
              <a:t>Including: engineering, distribution, farming</a:t>
            </a:r>
          </a:p>
        </p:txBody>
      </p:sp>
      <p:sp>
        <p:nvSpPr>
          <p:cNvPr id="44" name="TextBox 44"/>
          <p:cNvSpPr txBox="1"/>
          <p:nvPr/>
        </p:nvSpPr>
        <p:spPr>
          <a:xfrm>
            <a:off x="12257617" y="7312235"/>
            <a:ext cx="5320530" cy="231394"/>
          </a:xfrm>
          <a:prstGeom prst="rect">
            <a:avLst/>
          </a:prstGeom>
        </p:spPr>
        <p:txBody>
          <a:bodyPr lIns="0" tIns="0" rIns="0" bIns="0" rtlCol="0" anchor="t">
            <a:spAutoFit/>
          </a:bodyPr>
          <a:lstStyle/>
          <a:p>
            <a:pPr algn="just">
              <a:lnSpc>
                <a:spcPts val="1945"/>
              </a:lnSpc>
            </a:pPr>
            <a:r>
              <a:rPr lang="en-US" sz="1389">
                <a:solidFill>
                  <a:srgbClr val="000000"/>
                </a:solidFill>
                <a:latin typeface="Canva Sans 1"/>
              </a:rPr>
              <a:t>Including: sales, merchandising, logistics, customer service</a:t>
            </a:r>
          </a:p>
        </p:txBody>
      </p:sp>
      <p:sp>
        <p:nvSpPr>
          <p:cNvPr id="45" name="TextBox 45"/>
          <p:cNvSpPr txBox="1"/>
          <p:nvPr/>
        </p:nvSpPr>
        <p:spPr>
          <a:xfrm>
            <a:off x="10063619" y="7930931"/>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ADMIN</a:t>
            </a:r>
          </a:p>
        </p:txBody>
      </p:sp>
      <p:sp>
        <p:nvSpPr>
          <p:cNvPr id="46" name="TextBox 46"/>
          <p:cNvSpPr txBox="1"/>
          <p:nvPr/>
        </p:nvSpPr>
        <p:spPr>
          <a:xfrm>
            <a:off x="10063619" y="8548001"/>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HEALTH</a:t>
            </a:r>
          </a:p>
        </p:txBody>
      </p:sp>
      <p:sp>
        <p:nvSpPr>
          <p:cNvPr id="47" name="TextBox 47"/>
          <p:cNvSpPr txBox="1"/>
          <p:nvPr/>
        </p:nvSpPr>
        <p:spPr>
          <a:xfrm>
            <a:off x="10077750" y="9136400"/>
            <a:ext cx="1854060"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TRANSPORT</a:t>
            </a:r>
          </a:p>
        </p:txBody>
      </p:sp>
      <p:sp>
        <p:nvSpPr>
          <p:cNvPr id="48" name="TextBox 48"/>
          <p:cNvSpPr txBox="1"/>
          <p:nvPr/>
        </p:nvSpPr>
        <p:spPr>
          <a:xfrm>
            <a:off x="12257617" y="7944642"/>
            <a:ext cx="5320530"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secretary, receptionist, administration support</a:t>
            </a:r>
          </a:p>
        </p:txBody>
      </p:sp>
      <p:sp>
        <p:nvSpPr>
          <p:cNvPr id="49" name="TextBox 49"/>
          <p:cNvSpPr txBox="1"/>
          <p:nvPr/>
        </p:nvSpPr>
        <p:spPr>
          <a:xfrm>
            <a:off x="12257617" y="8504703"/>
            <a:ext cx="5320530"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nursing, social care, medical practitioners</a:t>
            </a:r>
          </a:p>
        </p:txBody>
      </p:sp>
      <p:sp>
        <p:nvSpPr>
          <p:cNvPr id="50" name="TextBox 50"/>
          <p:cNvSpPr txBox="1"/>
          <p:nvPr/>
        </p:nvSpPr>
        <p:spPr>
          <a:xfrm>
            <a:off x="12257617" y="9097812"/>
            <a:ext cx="5320530"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haulage, distribution, delivery driver</a:t>
            </a:r>
          </a:p>
        </p:txBody>
      </p:sp>
      <p:pic>
        <p:nvPicPr>
          <p:cNvPr id="51" name="Picture 51"/>
          <p:cNvPicPr>
            <a:picLocks noChangeAspect="1"/>
          </p:cNvPicPr>
          <p:nvPr/>
        </p:nvPicPr>
        <p:blipFill>
          <a:blip r:embed="rId2"/>
          <a:srcRect/>
          <a:stretch>
            <a:fillRect/>
          </a:stretch>
        </p:blipFill>
        <p:spPr>
          <a:xfrm>
            <a:off x="11460329" y="1028700"/>
            <a:ext cx="942964" cy="929548"/>
          </a:xfrm>
          <a:prstGeom prst="rect">
            <a:avLst/>
          </a:prstGeom>
        </p:spPr>
      </p:pic>
      <p:pic>
        <p:nvPicPr>
          <p:cNvPr id="52" name="Picture 52"/>
          <p:cNvPicPr>
            <a:picLocks noChangeAspect="1"/>
          </p:cNvPicPr>
          <p:nvPr/>
        </p:nvPicPr>
        <p:blipFill>
          <a:blip r:embed="rId3"/>
          <a:srcRect/>
          <a:stretch>
            <a:fillRect/>
          </a:stretch>
        </p:blipFill>
        <p:spPr>
          <a:xfrm>
            <a:off x="12608456" y="950377"/>
            <a:ext cx="1097449" cy="1097449"/>
          </a:xfrm>
          <a:prstGeom prst="rect">
            <a:avLst/>
          </a:prstGeom>
        </p:spPr>
      </p:pic>
      <p:pic>
        <p:nvPicPr>
          <p:cNvPr id="53" name="Picture 53"/>
          <p:cNvPicPr>
            <a:picLocks noChangeAspect="1"/>
          </p:cNvPicPr>
          <p:nvPr/>
        </p:nvPicPr>
        <p:blipFill>
          <a:blip r:embed="rId4"/>
          <a:srcRect/>
          <a:stretch>
            <a:fillRect/>
          </a:stretch>
        </p:blipFill>
        <p:spPr>
          <a:xfrm>
            <a:off x="13893001" y="1329960"/>
            <a:ext cx="933497" cy="1018190"/>
          </a:xfrm>
          <a:prstGeom prst="rect">
            <a:avLst/>
          </a:prstGeom>
        </p:spPr>
      </p:pic>
      <p:pic>
        <p:nvPicPr>
          <p:cNvPr id="54" name="Picture 54"/>
          <p:cNvPicPr>
            <a:picLocks noChangeAspect="1"/>
          </p:cNvPicPr>
          <p:nvPr/>
        </p:nvPicPr>
        <p:blipFill>
          <a:blip r:embed="rId5"/>
          <a:srcRect/>
          <a:stretch>
            <a:fillRect/>
          </a:stretch>
        </p:blipFill>
        <p:spPr>
          <a:xfrm>
            <a:off x="16312399" y="1912886"/>
            <a:ext cx="1003308" cy="905764"/>
          </a:xfrm>
          <a:prstGeom prst="rect">
            <a:avLst/>
          </a:prstGeom>
        </p:spPr>
      </p:pic>
      <p:pic>
        <p:nvPicPr>
          <p:cNvPr id="55" name="Picture 55"/>
          <p:cNvPicPr>
            <a:picLocks noChangeAspect="1"/>
          </p:cNvPicPr>
          <p:nvPr/>
        </p:nvPicPr>
        <p:blipFill>
          <a:blip r:embed="rId6"/>
          <a:srcRect/>
          <a:stretch>
            <a:fillRect/>
          </a:stretch>
        </p:blipFill>
        <p:spPr>
          <a:xfrm>
            <a:off x="15078361" y="1793151"/>
            <a:ext cx="982177" cy="952414"/>
          </a:xfrm>
          <a:prstGeom prst="rect">
            <a:avLst/>
          </a:prstGeom>
        </p:spPr>
      </p:pic>
      <p:sp>
        <p:nvSpPr>
          <p:cNvPr id="56" name="TextBox 56"/>
          <p:cNvSpPr txBox="1"/>
          <p:nvPr/>
        </p:nvSpPr>
        <p:spPr>
          <a:xfrm>
            <a:off x="5327389" y="2592832"/>
            <a:ext cx="3315528" cy="1449706"/>
          </a:xfrm>
          <a:prstGeom prst="rect">
            <a:avLst/>
          </a:prstGeom>
        </p:spPr>
        <p:txBody>
          <a:bodyPr lIns="0" tIns="0" rIns="0" bIns="0" rtlCol="0" anchor="t">
            <a:spAutoFit/>
          </a:bodyPr>
          <a:lstStyle/>
          <a:p>
            <a:pPr>
              <a:lnSpc>
                <a:spcPts val="3839"/>
              </a:lnSpc>
            </a:pPr>
            <a:r>
              <a:rPr lang="en-US" sz="2399">
                <a:solidFill>
                  <a:srgbClr val="000000"/>
                </a:solidFill>
                <a:latin typeface="Poppins"/>
              </a:rPr>
              <a:t>Of people have a university level qualification</a:t>
            </a:r>
          </a:p>
        </p:txBody>
      </p:sp>
      <p:sp>
        <p:nvSpPr>
          <p:cNvPr id="57" name="TextBox 57"/>
          <p:cNvSpPr txBox="1"/>
          <p:nvPr/>
        </p:nvSpPr>
        <p:spPr>
          <a:xfrm>
            <a:off x="10063619" y="1500366"/>
            <a:ext cx="1346918" cy="198120"/>
          </a:xfrm>
          <a:prstGeom prst="rect">
            <a:avLst/>
          </a:prstGeom>
        </p:spPr>
        <p:txBody>
          <a:bodyPr lIns="0" tIns="0" rIns="0" bIns="0" rtlCol="0" anchor="t">
            <a:spAutoFit/>
          </a:bodyPr>
          <a:lstStyle/>
          <a:p>
            <a:pPr algn="ctr">
              <a:lnSpc>
                <a:spcPts val="1679"/>
              </a:lnSpc>
            </a:pPr>
            <a:r>
              <a:rPr lang="en-US" sz="1200">
                <a:solidFill>
                  <a:srgbClr val="000000"/>
                </a:solidFill>
                <a:latin typeface="Canva Sans 2 Bold"/>
              </a:rPr>
              <a:t>Number of jobs</a:t>
            </a:r>
          </a:p>
        </p:txBody>
      </p:sp>
      <p:sp>
        <p:nvSpPr>
          <p:cNvPr id="58" name="TextBox 58"/>
          <p:cNvSpPr txBox="1"/>
          <p:nvPr/>
        </p:nvSpPr>
        <p:spPr>
          <a:xfrm>
            <a:off x="2808481" y="6675170"/>
            <a:ext cx="4325425"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MAJOR EMPLOYERS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9909658" y="207079"/>
            <a:ext cx="7742469" cy="6072772"/>
            <a:chOff x="0" y="0"/>
            <a:chExt cx="10210301" cy="8008406"/>
          </a:xfrm>
        </p:grpSpPr>
        <p:sp>
          <p:nvSpPr>
            <p:cNvPr id="3" name="Freeform 3"/>
            <p:cNvSpPr/>
            <p:nvPr/>
          </p:nvSpPr>
          <p:spPr>
            <a:xfrm>
              <a:off x="31750" y="31750"/>
              <a:ext cx="10146801" cy="7944906"/>
            </a:xfrm>
            <a:custGeom>
              <a:avLst/>
              <a:gdLst/>
              <a:ahLst/>
              <a:cxnLst/>
              <a:rect l="l" t="t" r="r" b="b"/>
              <a:pathLst>
                <a:path w="10146801" h="7944906">
                  <a:moveTo>
                    <a:pt x="10054091" y="7944906"/>
                  </a:moveTo>
                  <a:lnTo>
                    <a:pt x="92710" y="7944906"/>
                  </a:lnTo>
                  <a:cubicBezTo>
                    <a:pt x="41910" y="7944906"/>
                    <a:pt x="0" y="7902996"/>
                    <a:pt x="0" y="7852196"/>
                  </a:cubicBezTo>
                  <a:lnTo>
                    <a:pt x="0" y="92710"/>
                  </a:lnTo>
                  <a:cubicBezTo>
                    <a:pt x="0" y="41910"/>
                    <a:pt x="41910" y="0"/>
                    <a:pt x="92710" y="0"/>
                  </a:cubicBezTo>
                  <a:lnTo>
                    <a:pt x="10052820" y="0"/>
                  </a:lnTo>
                  <a:cubicBezTo>
                    <a:pt x="10103620" y="0"/>
                    <a:pt x="10145530" y="41910"/>
                    <a:pt x="10145530" y="92710"/>
                  </a:cubicBezTo>
                  <a:lnTo>
                    <a:pt x="10145530" y="7850925"/>
                  </a:lnTo>
                  <a:cubicBezTo>
                    <a:pt x="10146801" y="7902996"/>
                    <a:pt x="10104891" y="7944906"/>
                    <a:pt x="10054091" y="7944906"/>
                  </a:cubicBezTo>
                  <a:close/>
                </a:path>
              </a:pathLst>
            </a:custGeom>
            <a:solidFill>
              <a:srgbClr val="DFD8CA"/>
            </a:solidFill>
          </p:spPr>
        </p:sp>
        <p:sp>
          <p:nvSpPr>
            <p:cNvPr id="4" name="Freeform 4"/>
            <p:cNvSpPr/>
            <p:nvPr/>
          </p:nvSpPr>
          <p:spPr>
            <a:xfrm>
              <a:off x="0" y="0"/>
              <a:ext cx="10210301" cy="8008406"/>
            </a:xfrm>
            <a:custGeom>
              <a:avLst/>
              <a:gdLst/>
              <a:ahLst/>
              <a:cxnLst/>
              <a:rect l="l" t="t" r="r" b="b"/>
              <a:pathLst>
                <a:path w="10210301" h="8008406">
                  <a:moveTo>
                    <a:pt x="10085841" y="59690"/>
                  </a:moveTo>
                  <a:cubicBezTo>
                    <a:pt x="10121401" y="59690"/>
                    <a:pt x="10150611" y="88900"/>
                    <a:pt x="10150611" y="124460"/>
                  </a:cubicBezTo>
                  <a:lnTo>
                    <a:pt x="10150611" y="7883946"/>
                  </a:lnTo>
                  <a:cubicBezTo>
                    <a:pt x="10150611" y="7919506"/>
                    <a:pt x="10121401" y="7948716"/>
                    <a:pt x="10085841" y="7948716"/>
                  </a:cubicBezTo>
                  <a:lnTo>
                    <a:pt x="124460" y="7948716"/>
                  </a:lnTo>
                  <a:cubicBezTo>
                    <a:pt x="88900" y="7948716"/>
                    <a:pt x="59690" y="7919506"/>
                    <a:pt x="59690" y="7883946"/>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7883946"/>
                  </a:lnTo>
                  <a:cubicBezTo>
                    <a:pt x="0" y="7952526"/>
                    <a:pt x="55880" y="8008406"/>
                    <a:pt x="124460" y="8008406"/>
                  </a:cubicBezTo>
                  <a:lnTo>
                    <a:pt x="10085841" y="8008406"/>
                  </a:lnTo>
                  <a:cubicBezTo>
                    <a:pt x="10154420" y="8008406"/>
                    <a:pt x="10210301" y="7952526"/>
                    <a:pt x="10210301" y="7883946"/>
                  </a:cubicBezTo>
                  <a:lnTo>
                    <a:pt x="10210301" y="124460"/>
                  </a:lnTo>
                  <a:cubicBezTo>
                    <a:pt x="10210301" y="55880"/>
                    <a:pt x="10154420" y="0"/>
                    <a:pt x="10085841" y="0"/>
                  </a:cubicBezTo>
                  <a:close/>
                </a:path>
              </a:pathLst>
            </a:custGeom>
            <a:solidFill>
              <a:srgbClr val="000000"/>
            </a:solidFill>
          </p:spPr>
        </p:sp>
      </p:grpSp>
      <p:sp>
        <p:nvSpPr>
          <p:cNvPr id="5" name="AutoShape 5"/>
          <p:cNvSpPr/>
          <p:nvPr/>
        </p:nvSpPr>
        <p:spPr>
          <a:xfrm rot="4300">
            <a:off x="1028709" y="4047300"/>
            <a:ext cx="7614211" cy="0"/>
          </a:xfrm>
          <a:prstGeom prst="line">
            <a:avLst/>
          </a:prstGeom>
          <a:ln w="19050" cap="flat">
            <a:solidFill>
              <a:srgbClr val="000000"/>
            </a:solidFill>
            <a:prstDash val="solid"/>
            <a:headEnd type="none" w="sm" len="sm"/>
            <a:tailEnd type="none" w="sm" len="sm"/>
          </a:ln>
        </p:spPr>
      </p:sp>
      <p:grpSp>
        <p:nvGrpSpPr>
          <p:cNvPr id="6" name="Group 6"/>
          <p:cNvGrpSpPr/>
          <p:nvPr/>
        </p:nvGrpSpPr>
        <p:grpSpPr>
          <a:xfrm>
            <a:off x="10106772" y="1810479"/>
            <a:ext cx="7247657" cy="3711831"/>
            <a:chOff x="0" y="-38100"/>
            <a:chExt cx="9663543" cy="4949107"/>
          </a:xfrm>
        </p:grpSpPr>
        <p:sp>
          <p:nvSpPr>
            <p:cNvPr id="7" name="TextBox 7"/>
            <p:cNvSpPr txBox="1"/>
            <p:nvPr/>
          </p:nvSpPr>
          <p:spPr>
            <a:xfrm rot="-2700000">
              <a:off x="1661986" y="3794676"/>
              <a:ext cx="1153716"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Retail</a:t>
              </a:r>
            </a:p>
          </p:txBody>
        </p:sp>
        <p:sp>
          <p:nvSpPr>
            <p:cNvPr id="8" name="TextBox 8"/>
            <p:cNvSpPr txBox="1"/>
            <p:nvPr/>
          </p:nvSpPr>
          <p:spPr>
            <a:xfrm rot="18900000">
              <a:off x="1743265" y="4369063"/>
              <a:ext cx="3037117" cy="541944"/>
            </a:xfrm>
            <a:prstGeom prst="rect">
              <a:avLst/>
            </a:prstGeom>
          </p:spPr>
          <p:txBody>
            <a:bodyPr wrap="square" lIns="0" tIns="0" rIns="0" bIns="0" rtlCol="0" anchor="t">
              <a:spAutoFit/>
            </a:bodyPr>
            <a:lstStyle/>
            <a:p>
              <a:pPr algn="ctr">
                <a:lnSpc>
                  <a:spcPts val="3359"/>
                </a:lnSpc>
              </a:pPr>
              <a:r>
                <a:rPr lang="en-US" sz="2400" dirty="0">
                  <a:solidFill>
                    <a:srgbClr val="000000"/>
                  </a:solidFill>
                  <a:latin typeface="Canva Sans 1 Bold"/>
                </a:rPr>
                <a:t>Manufacturing</a:t>
              </a:r>
            </a:p>
          </p:txBody>
        </p:sp>
        <p:sp>
          <p:nvSpPr>
            <p:cNvPr id="9" name="TextBox 9"/>
            <p:cNvSpPr txBox="1"/>
            <p:nvPr/>
          </p:nvSpPr>
          <p:spPr>
            <a:xfrm rot="-2700000">
              <a:off x="4722650" y="3860905"/>
              <a:ext cx="1341041"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Health</a:t>
              </a:r>
            </a:p>
          </p:txBody>
        </p:sp>
        <p:sp>
          <p:nvSpPr>
            <p:cNvPr id="10" name="TextBox 10"/>
            <p:cNvSpPr txBox="1"/>
            <p:nvPr/>
          </p:nvSpPr>
          <p:spPr>
            <a:xfrm rot="18900000">
              <a:off x="6362828" y="3806525"/>
              <a:ext cx="1390399" cy="541944"/>
            </a:xfrm>
            <a:prstGeom prst="rect">
              <a:avLst/>
            </a:prstGeom>
          </p:spPr>
          <p:txBody>
            <a:bodyPr wrap="square" lIns="0" tIns="0" rIns="0" bIns="0" rtlCol="0" anchor="t">
              <a:spAutoFit/>
            </a:bodyPr>
            <a:lstStyle/>
            <a:p>
              <a:pPr algn="ctr">
                <a:lnSpc>
                  <a:spcPts val="3359"/>
                </a:lnSpc>
              </a:pPr>
              <a:r>
                <a:rPr lang="en-US" sz="2400">
                  <a:solidFill>
                    <a:srgbClr val="000000"/>
                  </a:solidFill>
                  <a:latin typeface="Canva Sans 1 Bold"/>
                </a:rPr>
                <a:t>Admin</a:t>
              </a:r>
            </a:p>
          </p:txBody>
        </p:sp>
        <p:sp>
          <p:nvSpPr>
            <p:cNvPr id="11" name="TextBox 11"/>
            <p:cNvSpPr txBox="1"/>
            <p:nvPr/>
          </p:nvSpPr>
          <p:spPr>
            <a:xfrm rot="-2700000">
              <a:off x="6974539" y="4262140"/>
              <a:ext cx="2475905"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Professional</a:t>
              </a:r>
            </a:p>
          </p:txBody>
        </p:sp>
        <p:sp>
          <p:nvSpPr>
            <p:cNvPr id="12" name="TextBox 12"/>
            <p:cNvSpPr txBox="1"/>
            <p:nvPr/>
          </p:nvSpPr>
          <p:spPr>
            <a:xfrm>
              <a:off x="96242" y="-38100"/>
              <a:ext cx="1460897"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12,500 </a:t>
              </a:r>
            </a:p>
          </p:txBody>
        </p:sp>
        <p:sp>
          <p:nvSpPr>
            <p:cNvPr id="13" name="TextBox 13"/>
            <p:cNvSpPr txBox="1"/>
            <p:nvPr/>
          </p:nvSpPr>
          <p:spPr>
            <a:xfrm>
              <a:off x="0" y="557367"/>
              <a:ext cx="1557139"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10,000 </a:t>
              </a:r>
            </a:p>
          </p:txBody>
        </p:sp>
        <p:sp>
          <p:nvSpPr>
            <p:cNvPr id="14" name="TextBox 14"/>
            <p:cNvSpPr txBox="1"/>
            <p:nvPr/>
          </p:nvSpPr>
          <p:spPr>
            <a:xfrm>
              <a:off x="330994" y="1152834"/>
              <a:ext cx="1226145"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7,500 </a:t>
              </a:r>
            </a:p>
          </p:txBody>
        </p:sp>
        <p:sp>
          <p:nvSpPr>
            <p:cNvPr id="15" name="TextBox 15"/>
            <p:cNvSpPr txBox="1"/>
            <p:nvPr/>
          </p:nvSpPr>
          <p:spPr>
            <a:xfrm>
              <a:off x="253206" y="1748301"/>
              <a:ext cx="1303933"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5,000 </a:t>
              </a:r>
            </a:p>
          </p:txBody>
        </p:sp>
        <p:sp>
          <p:nvSpPr>
            <p:cNvPr id="16" name="TextBox 16"/>
            <p:cNvSpPr txBox="1"/>
            <p:nvPr/>
          </p:nvSpPr>
          <p:spPr>
            <a:xfrm>
              <a:off x="310356" y="2343769"/>
              <a:ext cx="1246783"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2,500 </a:t>
              </a:r>
            </a:p>
          </p:txBody>
        </p:sp>
        <p:sp>
          <p:nvSpPr>
            <p:cNvPr id="17" name="TextBox 17"/>
            <p:cNvSpPr txBox="1"/>
            <p:nvPr/>
          </p:nvSpPr>
          <p:spPr>
            <a:xfrm>
              <a:off x="1177727" y="2939236"/>
              <a:ext cx="379412"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0 </a:t>
              </a:r>
            </a:p>
          </p:txBody>
        </p:sp>
        <p:grpSp>
          <p:nvGrpSpPr>
            <p:cNvPr id="18" name="Group 18"/>
            <p:cNvGrpSpPr>
              <a:grpSpLocks noChangeAspect="1"/>
            </p:cNvGrpSpPr>
            <p:nvPr/>
          </p:nvGrpSpPr>
          <p:grpSpPr>
            <a:xfrm>
              <a:off x="1760339" y="351503"/>
              <a:ext cx="7903204" cy="2864592"/>
              <a:chOff x="0" y="112743"/>
              <a:chExt cx="7903204" cy="2864592"/>
            </a:xfrm>
          </p:grpSpPr>
          <p:sp>
            <p:nvSpPr>
              <p:cNvPr id="19" name="Freeform 19"/>
              <p:cNvSpPr/>
              <p:nvPr/>
            </p:nvSpPr>
            <p:spPr>
              <a:xfrm>
                <a:off x="0" y="112743"/>
                <a:ext cx="1462093" cy="2864592"/>
              </a:xfrm>
              <a:custGeom>
                <a:avLst/>
                <a:gdLst/>
                <a:ahLst/>
                <a:cxnLst/>
                <a:rect l="l" t="t" r="r" b="b"/>
                <a:pathLst>
                  <a:path w="1462093" h="2864592">
                    <a:moveTo>
                      <a:pt x="0" y="2864593"/>
                    </a:moveTo>
                    <a:lnTo>
                      <a:pt x="0" y="116968"/>
                    </a:lnTo>
                    <a:cubicBezTo>
                      <a:pt x="0" y="85946"/>
                      <a:pt x="12323" y="56195"/>
                      <a:pt x="34259" y="34259"/>
                    </a:cubicBezTo>
                    <a:cubicBezTo>
                      <a:pt x="56195" y="12324"/>
                      <a:pt x="85946" y="0"/>
                      <a:pt x="116967" y="0"/>
                    </a:cubicBezTo>
                    <a:lnTo>
                      <a:pt x="1345125" y="0"/>
                    </a:lnTo>
                    <a:cubicBezTo>
                      <a:pt x="1409725" y="0"/>
                      <a:pt x="1462093" y="52369"/>
                      <a:pt x="1462093" y="116968"/>
                    </a:cubicBezTo>
                    <a:lnTo>
                      <a:pt x="1462093" y="2864593"/>
                    </a:lnTo>
                    <a:close/>
                  </a:path>
                </a:pathLst>
              </a:custGeom>
              <a:solidFill>
                <a:srgbClr val="105652"/>
              </a:solidFill>
            </p:spPr>
          </p:sp>
          <p:sp>
            <p:nvSpPr>
              <p:cNvPr id="20" name="Freeform 20"/>
              <p:cNvSpPr/>
              <p:nvPr/>
            </p:nvSpPr>
            <p:spPr>
              <a:xfrm>
                <a:off x="1610278" y="589117"/>
                <a:ext cx="1462093" cy="2388219"/>
              </a:xfrm>
              <a:custGeom>
                <a:avLst/>
                <a:gdLst/>
                <a:ahLst/>
                <a:cxnLst/>
                <a:rect l="l" t="t" r="r" b="b"/>
                <a:pathLst>
                  <a:path w="1462093" h="2388219">
                    <a:moveTo>
                      <a:pt x="0" y="2388219"/>
                    </a:moveTo>
                    <a:lnTo>
                      <a:pt x="0" y="116968"/>
                    </a:lnTo>
                    <a:cubicBezTo>
                      <a:pt x="0" y="52368"/>
                      <a:pt x="52368" y="0"/>
                      <a:pt x="116967" y="0"/>
                    </a:cubicBezTo>
                    <a:lnTo>
                      <a:pt x="1345125" y="0"/>
                    </a:lnTo>
                    <a:cubicBezTo>
                      <a:pt x="1376147" y="0"/>
                      <a:pt x="1405898" y="12323"/>
                      <a:pt x="1427834" y="34259"/>
                    </a:cubicBezTo>
                    <a:cubicBezTo>
                      <a:pt x="1449769" y="56195"/>
                      <a:pt x="1462093" y="85946"/>
                      <a:pt x="1462093" y="116968"/>
                    </a:cubicBezTo>
                    <a:lnTo>
                      <a:pt x="1462093" y="2388219"/>
                    </a:lnTo>
                    <a:close/>
                  </a:path>
                </a:pathLst>
              </a:custGeom>
              <a:solidFill>
                <a:srgbClr val="105652"/>
              </a:solidFill>
            </p:spPr>
          </p:sp>
          <p:sp>
            <p:nvSpPr>
              <p:cNvPr id="21" name="Freeform 21"/>
              <p:cNvSpPr/>
              <p:nvPr/>
            </p:nvSpPr>
            <p:spPr>
              <a:xfrm>
                <a:off x="3220556" y="827304"/>
                <a:ext cx="1462093" cy="2150032"/>
              </a:xfrm>
              <a:custGeom>
                <a:avLst/>
                <a:gdLst/>
                <a:ahLst/>
                <a:cxnLst/>
                <a:rect l="l" t="t" r="r" b="b"/>
                <a:pathLst>
                  <a:path w="1462093" h="2150032">
                    <a:moveTo>
                      <a:pt x="0" y="2150032"/>
                    </a:moveTo>
                    <a:lnTo>
                      <a:pt x="0" y="116967"/>
                    </a:lnTo>
                    <a:cubicBezTo>
                      <a:pt x="0" y="85946"/>
                      <a:pt x="12323" y="56195"/>
                      <a:pt x="34259" y="34259"/>
                    </a:cubicBezTo>
                    <a:cubicBezTo>
                      <a:pt x="56194" y="12323"/>
                      <a:pt x="85945" y="0"/>
                      <a:pt x="116967" y="0"/>
                    </a:cubicBezTo>
                    <a:lnTo>
                      <a:pt x="1345125" y="0"/>
                    </a:lnTo>
                    <a:cubicBezTo>
                      <a:pt x="1409724" y="0"/>
                      <a:pt x="1462092" y="52368"/>
                      <a:pt x="1462092" y="116967"/>
                    </a:cubicBezTo>
                    <a:lnTo>
                      <a:pt x="1462092" y="2150032"/>
                    </a:lnTo>
                    <a:close/>
                  </a:path>
                </a:pathLst>
              </a:custGeom>
              <a:solidFill>
                <a:srgbClr val="105652"/>
              </a:solidFill>
            </p:spPr>
          </p:sp>
          <p:sp>
            <p:nvSpPr>
              <p:cNvPr id="22" name="Freeform 22"/>
              <p:cNvSpPr/>
              <p:nvPr/>
            </p:nvSpPr>
            <p:spPr>
              <a:xfrm>
                <a:off x="4830833" y="1303678"/>
                <a:ext cx="1462093" cy="1673658"/>
              </a:xfrm>
              <a:custGeom>
                <a:avLst/>
                <a:gdLst/>
                <a:ahLst/>
                <a:cxnLst/>
                <a:rect l="l" t="t" r="r" b="b"/>
                <a:pathLst>
                  <a:path w="1462093" h="1673658">
                    <a:moveTo>
                      <a:pt x="0" y="1673658"/>
                    </a:moveTo>
                    <a:lnTo>
                      <a:pt x="0" y="116967"/>
                    </a:lnTo>
                    <a:cubicBezTo>
                      <a:pt x="0" y="52368"/>
                      <a:pt x="52369" y="0"/>
                      <a:pt x="116968" y="0"/>
                    </a:cubicBezTo>
                    <a:lnTo>
                      <a:pt x="1345126" y="0"/>
                    </a:lnTo>
                    <a:cubicBezTo>
                      <a:pt x="1376147" y="0"/>
                      <a:pt x="1405899" y="12323"/>
                      <a:pt x="1427834" y="34259"/>
                    </a:cubicBezTo>
                    <a:cubicBezTo>
                      <a:pt x="1449770" y="56194"/>
                      <a:pt x="1462093" y="85945"/>
                      <a:pt x="1462093" y="116967"/>
                    </a:cubicBezTo>
                    <a:lnTo>
                      <a:pt x="1462093" y="1673658"/>
                    </a:lnTo>
                    <a:close/>
                  </a:path>
                </a:pathLst>
              </a:custGeom>
              <a:solidFill>
                <a:srgbClr val="105652"/>
              </a:solidFill>
            </p:spPr>
          </p:sp>
          <p:sp>
            <p:nvSpPr>
              <p:cNvPr id="23" name="Freeform 23"/>
              <p:cNvSpPr/>
              <p:nvPr/>
            </p:nvSpPr>
            <p:spPr>
              <a:xfrm>
                <a:off x="6441111" y="1541864"/>
                <a:ext cx="1462093" cy="1435471"/>
              </a:xfrm>
              <a:custGeom>
                <a:avLst/>
                <a:gdLst/>
                <a:ahLst/>
                <a:cxnLst/>
                <a:rect l="l" t="t" r="r" b="b"/>
                <a:pathLst>
                  <a:path w="1462093" h="1435471">
                    <a:moveTo>
                      <a:pt x="0" y="1435472"/>
                    </a:moveTo>
                    <a:lnTo>
                      <a:pt x="0" y="116968"/>
                    </a:lnTo>
                    <a:cubicBezTo>
                      <a:pt x="0" y="85946"/>
                      <a:pt x="12323" y="56195"/>
                      <a:pt x="34259" y="34259"/>
                    </a:cubicBezTo>
                    <a:cubicBezTo>
                      <a:pt x="56195" y="12324"/>
                      <a:pt x="85946" y="0"/>
                      <a:pt x="116968" y="1"/>
                    </a:cubicBezTo>
                    <a:lnTo>
                      <a:pt x="1345125" y="1"/>
                    </a:lnTo>
                    <a:cubicBezTo>
                      <a:pt x="1409725" y="1"/>
                      <a:pt x="1462093" y="52369"/>
                      <a:pt x="1462093" y="116968"/>
                    </a:cubicBezTo>
                    <a:lnTo>
                      <a:pt x="1462093" y="1435472"/>
                    </a:lnTo>
                    <a:close/>
                  </a:path>
                </a:pathLst>
              </a:custGeom>
              <a:solidFill>
                <a:srgbClr val="105652"/>
              </a:solidFill>
            </p:spPr>
          </p:sp>
        </p:grpSp>
      </p:grpSp>
      <p:grpSp>
        <p:nvGrpSpPr>
          <p:cNvPr id="24" name="Group 24"/>
          <p:cNvGrpSpPr/>
          <p:nvPr/>
        </p:nvGrpSpPr>
        <p:grpSpPr>
          <a:xfrm>
            <a:off x="669952" y="6532392"/>
            <a:ext cx="8602485" cy="3200893"/>
            <a:chOff x="0" y="0"/>
            <a:chExt cx="11344438" cy="4221145"/>
          </a:xfrm>
        </p:grpSpPr>
        <p:sp>
          <p:nvSpPr>
            <p:cNvPr id="25" name="Freeform 25"/>
            <p:cNvSpPr/>
            <p:nvPr/>
          </p:nvSpPr>
          <p:spPr>
            <a:xfrm>
              <a:off x="31750" y="31750"/>
              <a:ext cx="11280938" cy="4157645"/>
            </a:xfrm>
            <a:custGeom>
              <a:avLst/>
              <a:gdLst/>
              <a:ahLst/>
              <a:cxnLst/>
              <a:rect l="l" t="t" r="r" b="b"/>
              <a:pathLst>
                <a:path w="11280938" h="4157645">
                  <a:moveTo>
                    <a:pt x="11188228" y="4157645"/>
                  </a:moveTo>
                  <a:lnTo>
                    <a:pt x="92710" y="4157645"/>
                  </a:lnTo>
                  <a:cubicBezTo>
                    <a:pt x="41910" y="4157645"/>
                    <a:pt x="0" y="4115735"/>
                    <a:pt x="0" y="4064935"/>
                  </a:cubicBezTo>
                  <a:lnTo>
                    <a:pt x="0" y="92710"/>
                  </a:lnTo>
                  <a:cubicBezTo>
                    <a:pt x="0" y="41910"/>
                    <a:pt x="41910" y="0"/>
                    <a:pt x="92710" y="0"/>
                  </a:cubicBezTo>
                  <a:lnTo>
                    <a:pt x="11186957" y="0"/>
                  </a:lnTo>
                  <a:cubicBezTo>
                    <a:pt x="11237757" y="0"/>
                    <a:pt x="11279668" y="41910"/>
                    <a:pt x="11279668" y="92710"/>
                  </a:cubicBezTo>
                  <a:lnTo>
                    <a:pt x="11279668" y="4063665"/>
                  </a:lnTo>
                  <a:cubicBezTo>
                    <a:pt x="11280938" y="4115735"/>
                    <a:pt x="11239028" y="4157645"/>
                    <a:pt x="11188228" y="4157645"/>
                  </a:cubicBezTo>
                  <a:close/>
                </a:path>
              </a:pathLst>
            </a:custGeom>
            <a:solidFill>
              <a:srgbClr val="F9C041"/>
            </a:solidFill>
          </p:spPr>
        </p:sp>
        <p:sp>
          <p:nvSpPr>
            <p:cNvPr id="26" name="Freeform 26"/>
            <p:cNvSpPr/>
            <p:nvPr/>
          </p:nvSpPr>
          <p:spPr>
            <a:xfrm>
              <a:off x="0" y="0"/>
              <a:ext cx="11344438" cy="4221145"/>
            </a:xfrm>
            <a:custGeom>
              <a:avLst/>
              <a:gdLst/>
              <a:ahLst/>
              <a:cxnLst/>
              <a:rect l="l" t="t" r="r" b="b"/>
              <a:pathLst>
                <a:path w="11344438" h="4221145">
                  <a:moveTo>
                    <a:pt x="11219978" y="59690"/>
                  </a:moveTo>
                  <a:cubicBezTo>
                    <a:pt x="11255538" y="59690"/>
                    <a:pt x="11284748" y="88900"/>
                    <a:pt x="11284748" y="124460"/>
                  </a:cubicBezTo>
                  <a:lnTo>
                    <a:pt x="11284748" y="4096685"/>
                  </a:lnTo>
                  <a:cubicBezTo>
                    <a:pt x="11284748" y="4132245"/>
                    <a:pt x="11255538" y="4161455"/>
                    <a:pt x="11219978" y="4161455"/>
                  </a:cubicBezTo>
                  <a:lnTo>
                    <a:pt x="124460" y="4161455"/>
                  </a:lnTo>
                  <a:cubicBezTo>
                    <a:pt x="88900" y="4161455"/>
                    <a:pt x="59690" y="4132245"/>
                    <a:pt x="59690" y="4096685"/>
                  </a:cubicBezTo>
                  <a:lnTo>
                    <a:pt x="59690" y="124460"/>
                  </a:lnTo>
                  <a:cubicBezTo>
                    <a:pt x="59690" y="88900"/>
                    <a:pt x="88900" y="59690"/>
                    <a:pt x="124460" y="59690"/>
                  </a:cubicBezTo>
                  <a:lnTo>
                    <a:pt x="11219978" y="59690"/>
                  </a:lnTo>
                  <a:moveTo>
                    <a:pt x="11219978" y="0"/>
                  </a:moveTo>
                  <a:lnTo>
                    <a:pt x="124460" y="0"/>
                  </a:lnTo>
                  <a:cubicBezTo>
                    <a:pt x="55880" y="0"/>
                    <a:pt x="0" y="55880"/>
                    <a:pt x="0" y="124460"/>
                  </a:cubicBezTo>
                  <a:lnTo>
                    <a:pt x="0" y="4096685"/>
                  </a:lnTo>
                  <a:cubicBezTo>
                    <a:pt x="0" y="4165265"/>
                    <a:pt x="55880" y="4221145"/>
                    <a:pt x="124460" y="4221145"/>
                  </a:cubicBezTo>
                  <a:lnTo>
                    <a:pt x="11219978" y="4221145"/>
                  </a:lnTo>
                  <a:cubicBezTo>
                    <a:pt x="11288557" y="4221145"/>
                    <a:pt x="11344438" y="4165265"/>
                    <a:pt x="11344438" y="4096685"/>
                  </a:cubicBezTo>
                  <a:lnTo>
                    <a:pt x="11344438" y="124460"/>
                  </a:lnTo>
                  <a:cubicBezTo>
                    <a:pt x="11344438" y="55880"/>
                    <a:pt x="11288557" y="0"/>
                    <a:pt x="11219978" y="0"/>
                  </a:cubicBezTo>
                  <a:close/>
                </a:path>
              </a:pathLst>
            </a:custGeom>
            <a:solidFill>
              <a:srgbClr val="000000"/>
            </a:solidFill>
          </p:spPr>
        </p:sp>
      </p:grpSp>
      <p:sp>
        <p:nvSpPr>
          <p:cNvPr id="27" name="TextBox 27"/>
          <p:cNvSpPr txBox="1"/>
          <p:nvPr/>
        </p:nvSpPr>
        <p:spPr>
          <a:xfrm>
            <a:off x="1028712" y="4471989"/>
            <a:ext cx="3483950" cy="1267459"/>
          </a:xfrm>
          <a:prstGeom prst="rect">
            <a:avLst/>
          </a:prstGeom>
        </p:spPr>
        <p:txBody>
          <a:bodyPr lIns="0" tIns="0" rIns="0" bIns="0" rtlCol="0" anchor="t">
            <a:spAutoFit/>
          </a:bodyPr>
          <a:lstStyle/>
          <a:p>
            <a:pPr>
              <a:lnSpc>
                <a:spcPts val="9399"/>
              </a:lnSpc>
            </a:pPr>
            <a:r>
              <a:rPr lang="en-US" sz="9399">
                <a:solidFill>
                  <a:srgbClr val="105652"/>
                </a:solidFill>
                <a:latin typeface="Bebas Neue Bold"/>
              </a:rPr>
              <a:t>£27,800</a:t>
            </a:r>
          </a:p>
        </p:txBody>
      </p:sp>
      <p:sp>
        <p:nvSpPr>
          <p:cNvPr id="28" name="TextBox 28"/>
          <p:cNvSpPr txBox="1"/>
          <p:nvPr/>
        </p:nvSpPr>
        <p:spPr>
          <a:xfrm>
            <a:off x="5327389" y="1721353"/>
            <a:ext cx="3483950" cy="1267459"/>
          </a:xfrm>
          <a:prstGeom prst="rect">
            <a:avLst/>
          </a:prstGeom>
        </p:spPr>
        <p:txBody>
          <a:bodyPr lIns="0" tIns="0" rIns="0" bIns="0" rtlCol="0" anchor="t">
            <a:spAutoFit/>
          </a:bodyPr>
          <a:lstStyle/>
          <a:p>
            <a:pPr>
              <a:lnSpc>
                <a:spcPts val="9399"/>
              </a:lnSpc>
            </a:pPr>
            <a:r>
              <a:rPr lang="en-US" sz="9399">
                <a:solidFill>
                  <a:srgbClr val="105652"/>
                </a:solidFill>
                <a:latin typeface="Bebas Neue Bold"/>
              </a:rPr>
              <a:t>38%</a:t>
            </a:r>
          </a:p>
        </p:txBody>
      </p:sp>
      <p:sp>
        <p:nvSpPr>
          <p:cNvPr id="29" name="TextBox 29"/>
          <p:cNvSpPr txBox="1"/>
          <p:nvPr/>
        </p:nvSpPr>
        <p:spPr>
          <a:xfrm>
            <a:off x="5327389" y="4471989"/>
            <a:ext cx="3483950" cy="1267459"/>
          </a:xfrm>
          <a:prstGeom prst="rect">
            <a:avLst/>
          </a:prstGeom>
        </p:spPr>
        <p:txBody>
          <a:bodyPr lIns="0" tIns="0" rIns="0" bIns="0" rtlCol="0" anchor="t">
            <a:spAutoFit/>
          </a:bodyPr>
          <a:lstStyle/>
          <a:p>
            <a:pPr>
              <a:lnSpc>
                <a:spcPts val="9399"/>
              </a:lnSpc>
            </a:pPr>
            <a:r>
              <a:rPr lang="en-US" sz="9399">
                <a:solidFill>
                  <a:srgbClr val="105652"/>
                </a:solidFill>
                <a:latin typeface="Bebas Neue Bold"/>
              </a:rPr>
              <a:t>7,900</a:t>
            </a:r>
          </a:p>
        </p:txBody>
      </p:sp>
      <p:sp>
        <p:nvSpPr>
          <p:cNvPr id="30" name="TextBox 30"/>
          <p:cNvSpPr txBox="1"/>
          <p:nvPr/>
        </p:nvSpPr>
        <p:spPr>
          <a:xfrm>
            <a:off x="1028712" y="3009600"/>
            <a:ext cx="2038858" cy="478156"/>
          </a:xfrm>
          <a:prstGeom prst="rect">
            <a:avLst/>
          </a:prstGeom>
        </p:spPr>
        <p:txBody>
          <a:bodyPr lIns="0" tIns="0" rIns="0" bIns="0" rtlCol="0" anchor="t">
            <a:spAutoFit/>
          </a:bodyPr>
          <a:lstStyle/>
          <a:p>
            <a:pPr>
              <a:lnSpc>
                <a:spcPts val="3839"/>
              </a:lnSpc>
            </a:pPr>
            <a:r>
              <a:rPr lang="en-US" sz="2399" dirty="0">
                <a:solidFill>
                  <a:srgbClr val="000000"/>
                </a:solidFill>
                <a:latin typeface="Poppins"/>
              </a:rPr>
              <a:t>Jobs</a:t>
            </a:r>
          </a:p>
        </p:txBody>
      </p:sp>
      <p:sp>
        <p:nvSpPr>
          <p:cNvPr id="31" name="TextBox 31"/>
          <p:cNvSpPr txBox="1"/>
          <p:nvPr/>
        </p:nvSpPr>
        <p:spPr>
          <a:xfrm>
            <a:off x="1028712" y="5443221"/>
            <a:ext cx="243578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Median Salary </a:t>
            </a:r>
          </a:p>
        </p:txBody>
      </p:sp>
      <p:sp>
        <p:nvSpPr>
          <p:cNvPr id="32" name="TextBox 32"/>
          <p:cNvSpPr txBox="1"/>
          <p:nvPr/>
        </p:nvSpPr>
        <p:spPr>
          <a:xfrm>
            <a:off x="5327389" y="5443221"/>
            <a:ext cx="331552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Businesses</a:t>
            </a:r>
          </a:p>
        </p:txBody>
      </p:sp>
      <p:sp>
        <p:nvSpPr>
          <p:cNvPr id="33" name="TextBox 33"/>
          <p:cNvSpPr txBox="1"/>
          <p:nvPr/>
        </p:nvSpPr>
        <p:spPr>
          <a:xfrm>
            <a:off x="1028700" y="331039"/>
            <a:ext cx="7782639"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Jobs in </a:t>
            </a:r>
            <a:r>
              <a:rPr lang="en-US" sz="5700">
                <a:solidFill>
                  <a:srgbClr val="B91646"/>
                </a:solidFill>
                <a:latin typeface="Bebas Neue Bold"/>
              </a:rPr>
              <a:t>huntingdonshire</a:t>
            </a:r>
          </a:p>
        </p:txBody>
      </p:sp>
      <p:sp>
        <p:nvSpPr>
          <p:cNvPr id="34" name="TextBox 34"/>
          <p:cNvSpPr txBox="1"/>
          <p:nvPr/>
        </p:nvSpPr>
        <p:spPr>
          <a:xfrm>
            <a:off x="1028700" y="1754155"/>
            <a:ext cx="3483950" cy="1267459"/>
          </a:xfrm>
          <a:prstGeom prst="rect">
            <a:avLst/>
          </a:prstGeom>
        </p:spPr>
        <p:txBody>
          <a:bodyPr lIns="0" tIns="0" rIns="0" bIns="0" rtlCol="0" anchor="t">
            <a:spAutoFit/>
          </a:bodyPr>
          <a:lstStyle/>
          <a:p>
            <a:pPr>
              <a:lnSpc>
                <a:spcPts val="9399"/>
              </a:lnSpc>
            </a:pPr>
            <a:r>
              <a:rPr lang="en-US" sz="9399" dirty="0">
                <a:solidFill>
                  <a:srgbClr val="105652"/>
                </a:solidFill>
                <a:latin typeface="Bebas Neue Bold"/>
              </a:rPr>
              <a:t>86,300</a:t>
            </a:r>
          </a:p>
        </p:txBody>
      </p:sp>
      <p:sp>
        <p:nvSpPr>
          <p:cNvPr id="35" name="TextBox 35"/>
          <p:cNvSpPr txBox="1"/>
          <p:nvPr/>
        </p:nvSpPr>
        <p:spPr>
          <a:xfrm>
            <a:off x="10203463" y="360462"/>
            <a:ext cx="7275786" cy="589915"/>
          </a:xfrm>
          <a:prstGeom prst="rect">
            <a:avLst/>
          </a:prstGeom>
        </p:spPr>
        <p:txBody>
          <a:bodyPr lIns="0" tIns="0" rIns="0" bIns="0" rtlCol="0" anchor="t">
            <a:spAutoFit/>
          </a:bodyPr>
          <a:lstStyle/>
          <a:p>
            <a:pPr algn="ctr">
              <a:lnSpc>
                <a:spcPts val="4759"/>
              </a:lnSpc>
            </a:pPr>
            <a:r>
              <a:rPr lang="en-US" sz="3399">
                <a:solidFill>
                  <a:srgbClr val="000000"/>
                </a:solidFill>
                <a:latin typeface="Bebas Neue Bold"/>
              </a:rPr>
              <a:t>Top Sectors in huntingdonshire</a:t>
            </a:r>
          </a:p>
        </p:txBody>
      </p:sp>
      <p:sp>
        <p:nvSpPr>
          <p:cNvPr id="36" name="TextBox 36"/>
          <p:cNvSpPr txBox="1"/>
          <p:nvPr/>
        </p:nvSpPr>
        <p:spPr>
          <a:xfrm>
            <a:off x="1021769" y="7749299"/>
            <a:ext cx="2151067" cy="82423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HINCHINGBROOKE HOSPITAL </a:t>
            </a:r>
          </a:p>
        </p:txBody>
      </p:sp>
      <p:sp>
        <p:nvSpPr>
          <p:cNvPr id="37" name="TextBox 37"/>
          <p:cNvSpPr txBox="1"/>
          <p:nvPr/>
        </p:nvSpPr>
        <p:spPr>
          <a:xfrm>
            <a:off x="1021769" y="8788667"/>
            <a:ext cx="2038869" cy="82423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HOTEL CHOCOLAT</a:t>
            </a:r>
          </a:p>
        </p:txBody>
      </p:sp>
      <p:sp>
        <p:nvSpPr>
          <p:cNvPr id="38" name="TextBox 38"/>
          <p:cNvSpPr txBox="1"/>
          <p:nvPr/>
        </p:nvSpPr>
        <p:spPr>
          <a:xfrm>
            <a:off x="3172836" y="7805061"/>
            <a:ext cx="6003138" cy="540385"/>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A 304 bed hospital providing surgeries, ear nose and throat, vascular services and children's health services</a:t>
            </a:r>
          </a:p>
        </p:txBody>
      </p:sp>
      <p:sp>
        <p:nvSpPr>
          <p:cNvPr id="39" name="TextBox 39"/>
          <p:cNvSpPr txBox="1"/>
          <p:nvPr/>
        </p:nvSpPr>
        <p:spPr>
          <a:xfrm>
            <a:off x="3060638" y="8656093"/>
            <a:ext cx="6003138" cy="816610"/>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is a British chocolate manufacturer, selling chocolate and cocoa products, online, in store and in cafés, with a factory outlet in Huntingdon.</a:t>
            </a:r>
          </a:p>
        </p:txBody>
      </p:sp>
      <p:grpSp>
        <p:nvGrpSpPr>
          <p:cNvPr id="40" name="Group 40"/>
          <p:cNvGrpSpPr/>
          <p:nvPr/>
        </p:nvGrpSpPr>
        <p:grpSpPr>
          <a:xfrm>
            <a:off x="9957283" y="6532392"/>
            <a:ext cx="7742469" cy="3200893"/>
            <a:chOff x="0" y="0"/>
            <a:chExt cx="10210301" cy="4221145"/>
          </a:xfrm>
        </p:grpSpPr>
        <p:sp>
          <p:nvSpPr>
            <p:cNvPr id="41" name="Freeform 41"/>
            <p:cNvSpPr/>
            <p:nvPr/>
          </p:nvSpPr>
          <p:spPr>
            <a:xfrm>
              <a:off x="31750" y="31750"/>
              <a:ext cx="10146801" cy="4157645"/>
            </a:xfrm>
            <a:custGeom>
              <a:avLst/>
              <a:gdLst/>
              <a:ahLst/>
              <a:cxnLst/>
              <a:rect l="l" t="t" r="r" b="b"/>
              <a:pathLst>
                <a:path w="10146801" h="4157645">
                  <a:moveTo>
                    <a:pt x="10054091" y="4157645"/>
                  </a:moveTo>
                  <a:lnTo>
                    <a:pt x="92710" y="4157645"/>
                  </a:lnTo>
                  <a:cubicBezTo>
                    <a:pt x="41910" y="4157645"/>
                    <a:pt x="0" y="4115735"/>
                    <a:pt x="0" y="4064935"/>
                  </a:cubicBezTo>
                  <a:lnTo>
                    <a:pt x="0" y="92710"/>
                  </a:lnTo>
                  <a:cubicBezTo>
                    <a:pt x="0" y="41910"/>
                    <a:pt x="41910" y="0"/>
                    <a:pt x="92710" y="0"/>
                  </a:cubicBezTo>
                  <a:lnTo>
                    <a:pt x="10052820" y="0"/>
                  </a:lnTo>
                  <a:cubicBezTo>
                    <a:pt x="10103620" y="0"/>
                    <a:pt x="10145530" y="41910"/>
                    <a:pt x="10145530" y="92710"/>
                  </a:cubicBezTo>
                  <a:lnTo>
                    <a:pt x="10145530" y="4063665"/>
                  </a:lnTo>
                  <a:cubicBezTo>
                    <a:pt x="10146801" y="4115735"/>
                    <a:pt x="10104891" y="4157645"/>
                    <a:pt x="10054091" y="4157645"/>
                  </a:cubicBezTo>
                  <a:close/>
                </a:path>
              </a:pathLst>
            </a:custGeom>
            <a:solidFill>
              <a:srgbClr val="F9C041"/>
            </a:solidFill>
          </p:spPr>
        </p:sp>
        <p:sp>
          <p:nvSpPr>
            <p:cNvPr id="42" name="Freeform 42"/>
            <p:cNvSpPr/>
            <p:nvPr/>
          </p:nvSpPr>
          <p:spPr>
            <a:xfrm>
              <a:off x="0" y="0"/>
              <a:ext cx="10210301" cy="4221145"/>
            </a:xfrm>
            <a:custGeom>
              <a:avLst/>
              <a:gdLst/>
              <a:ahLst/>
              <a:cxnLst/>
              <a:rect l="l" t="t" r="r" b="b"/>
              <a:pathLst>
                <a:path w="10210301" h="4221145">
                  <a:moveTo>
                    <a:pt x="10085841" y="59690"/>
                  </a:moveTo>
                  <a:cubicBezTo>
                    <a:pt x="10121401" y="59690"/>
                    <a:pt x="10150611" y="88900"/>
                    <a:pt x="10150611" y="124460"/>
                  </a:cubicBezTo>
                  <a:lnTo>
                    <a:pt x="10150611" y="4096685"/>
                  </a:lnTo>
                  <a:cubicBezTo>
                    <a:pt x="10150611" y="4132245"/>
                    <a:pt x="10121401" y="4161455"/>
                    <a:pt x="10085841" y="4161455"/>
                  </a:cubicBezTo>
                  <a:lnTo>
                    <a:pt x="124460" y="4161455"/>
                  </a:lnTo>
                  <a:cubicBezTo>
                    <a:pt x="88900" y="4161455"/>
                    <a:pt x="59690" y="4132245"/>
                    <a:pt x="59690" y="4096685"/>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4096685"/>
                  </a:lnTo>
                  <a:cubicBezTo>
                    <a:pt x="0" y="4165265"/>
                    <a:pt x="55880" y="4221145"/>
                    <a:pt x="124460" y="4221145"/>
                  </a:cubicBezTo>
                  <a:lnTo>
                    <a:pt x="10085841" y="4221145"/>
                  </a:lnTo>
                  <a:cubicBezTo>
                    <a:pt x="10154420" y="4221145"/>
                    <a:pt x="10210301" y="4165265"/>
                    <a:pt x="10210301" y="4096685"/>
                  </a:cubicBezTo>
                  <a:lnTo>
                    <a:pt x="10210301" y="124460"/>
                  </a:lnTo>
                  <a:cubicBezTo>
                    <a:pt x="10210301" y="55880"/>
                    <a:pt x="10154420" y="0"/>
                    <a:pt x="10085841" y="0"/>
                  </a:cubicBezTo>
                  <a:close/>
                </a:path>
              </a:pathLst>
            </a:custGeom>
            <a:solidFill>
              <a:srgbClr val="000000"/>
            </a:solidFill>
          </p:spPr>
        </p:sp>
      </p:grpSp>
      <p:sp>
        <p:nvSpPr>
          <p:cNvPr id="43" name="TextBox 43"/>
          <p:cNvSpPr txBox="1"/>
          <p:nvPr/>
        </p:nvSpPr>
        <p:spPr>
          <a:xfrm>
            <a:off x="10077750" y="6760529"/>
            <a:ext cx="1854060"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RETAIL</a:t>
            </a:r>
          </a:p>
        </p:txBody>
      </p:sp>
      <p:sp>
        <p:nvSpPr>
          <p:cNvPr id="44" name="TextBox 44"/>
          <p:cNvSpPr txBox="1"/>
          <p:nvPr/>
        </p:nvSpPr>
        <p:spPr>
          <a:xfrm>
            <a:off x="10063619" y="7306726"/>
            <a:ext cx="2400057"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MANUFACTURING</a:t>
            </a:r>
          </a:p>
        </p:txBody>
      </p:sp>
      <p:sp>
        <p:nvSpPr>
          <p:cNvPr id="45" name="TextBox 45"/>
          <p:cNvSpPr txBox="1"/>
          <p:nvPr/>
        </p:nvSpPr>
        <p:spPr>
          <a:xfrm>
            <a:off x="12463676" y="6781413"/>
            <a:ext cx="5114471" cy="238408"/>
          </a:xfrm>
          <a:prstGeom prst="rect">
            <a:avLst/>
          </a:prstGeom>
        </p:spPr>
        <p:txBody>
          <a:bodyPr lIns="0" tIns="0" rIns="0" bIns="0" rtlCol="0" anchor="t">
            <a:spAutoFit/>
          </a:bodyPr>
          <a:lstStyle/>
          <a:p>
            <a:pPr>
              <a:lnSpc>
                <a:spcPts val="1908"/>
              </a:lnSpc>
            </a:pPr>
            <a:r>
              <a:rPr lang="en-US" sz="1363">
                <a:solidFill>
                  <a:srgbClr val="000000"/>
                </a:solidFill>
                <a:latin typeface="Canva Sans 1"/>
              </a:rPr>
              <a:t>Including: sales, merchandising, logistics, customer service</a:t>
            </a:r>
          </a:p>
        </p:txBody>
      </p:sp>
      <p:sp>
        <p:nvSpPr>
          <p:cNvPr id="46" name="TextBox 46"/>
          <p:cNvSpPr txBox="1"/>
          <p:nvPr/>
        </p:nvSpPr>
        <p:spPr>
          <a:xfrm>
            <a:off x="12463676" y="7301577"/>
            <a:ext cx="5114471" cy="236883"/>
          </a:xfrm>
          <a:prstGeom prst="rect">
            <a:avLst/>
          </a:prstGeom>
        </p:spPr>
        <p:txBody>
          <a:bodyPr lIns="0" tIns="0" rIns="0" bIns="0" rtlCol="0" anchor="t">
            <a:spAutoFit/>
          </a:bodyPr>
          <a:lstStyle/>
          <a:p>
            <a:pPr algn="just">
              <a:lnSpc>
                <a:spcPts val="1947"/>
              </a:lnSpc>
            </a:pPr>
            <a:r>
              <a:rPr lang="en-US" sz="1390">
                <a:solidFill>
                  <a:srgbClr val="000000"/>
                </a:solidFill>
                <a:latin typeface="Canva Sans 1"/>
              </a:rPr>
              <a:t>Including: engineering, distribution, farming</a:t>
            </a:r>
          </a:p>
        </p:txBody>
      </p:sp>
      <p:sp>
        <p:nvSpPr>
          <p:cNvPr id="47" name="TextBox 47"/>
          <p:cNvSpPr txBox="1"/>
          <p:nvPr/>
        </p:nvSpPr>
        <p:spPr>
          <a:xfrm>
            <a:off x="10063619" y="7845206"/>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HEALTH</a:t>
            </a:r>
          </a:p>
        </p:txBody>
      </p:sp>
      <p:sp>
        <p:nvSpPr>
          <p:cNvPr id="48" name="TextBox 48"/>
          <p:cNvSpPr txBox="1"/>
          <p:nvPr/>
        </p:nvSpPr>
        <p:spPr>
          <a:xfrm>
            <a:off x="10063619" y="8429238"/>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ADMIN</a:t>
            </a:r>
          </a:p>
        </p:txBody>
      </p:sp>
      <p:sp>
        <p:nvSpPr>
          <p:cNvPr id="49" name="TextBox 49"/>
          <p:cNvSpPr txBox="1"/>
          <p:nvPr/>
        </p:nvSpPr>
        <p:spPr>
          <a:xfrm>
            <a:off x="10077750" y="8891519"/>
            <a:ext cx="1854060" cy="82423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PROFESSIONAL SERVICES</a:t>
            </a:r>
          </a:p>
        </p:txBody>
      </p:sp>
      <p:sp>
        <p:nvSpPr>
          <p:cNvPr id="50" name="TextBox 50"/>
          <p:cNvSpPr txBox="1"/>
          <p:nvPr/>
        </p:nvSpPr>
        <p:spPr>
          <a:xfrm>
            <a:off x="12463676" y="7852658"/>
            <a:ext cx="5114471" cy="236883"/>
          </a:xfrm>
          <a:prstGeom prst="rect">
            <a:avLst/>
          </a:prstGeom>
        </p:spPr>
        <p:txBody>
          <a:bodyPr lIns="0" tIns="0" rIns="0" bIns="0" rtlCol="0" anchor="t">
            <a:spAutoFit/>
          </a:bodyPr>
          <a:lstStyle/>
          <a:p>
            <a:pPr>
              <a:lnSpc>
                <a:spcPts val="1947"/>
              </a:lnSpc>
            </a:pPr>
            <a:r>
              <a:rPr lang="en-US" sz="1390">
                <a:solidFill>
                  <a:srgbClr val="000000"/>
                </a:solidFill>
                <a:latin typeface="Canva Sans 1"/>
              </a:rPr>
              <a:t>Including: nursing, social care, medical practitioners</a:t>
            </a:r>
          </a:p>
        </p:txBody>
      </p:sp>
      <p:sp>
        <p:nvSpPr>
          <p:cNvPr id="51" name="TextBox 51"/>
          <p:cNvSpPr txBox="1"/>
          <p:nvPr/>
        </p:nvSpPr>
        <p:spPr>
          <a:xfrm>
            <a:off x="12463676" y="8394128"/>
            <a:ext cx="5114471" cy="236883"/>
          </a:xfrm>
          <a:prstGeom prst="rect">
            <a:avLst/>
          </a:prstGeom>
        </p:spPr>
        <p:txBody>
          <a:bodyPr lIns="0" tIns="0" rIns="0" bIns="0" rtlCol="0" anchor="t">
            <a:spAutoFit/>
          </a:bodyPr>
          <a:lstStyle/>
          <a:p>
            <a:pPr>
              <a:lnSpc>
                <a:spcPts val="1947"/>
              </a:lnSpc>
            </a:pPr>
            <a:r>
              <a:rPr lang="en-US" sz="1390">
                <a:solidFill>
                  <a:srgbClr val="000000"/>
                </a:solidFill>
                <a:latin typeface="Canva Sans 1"/>
              </a:rPr>
              <a:t>Including: secretary, receptionist, administration support</a:t>
            </a:r>
          </a:p>
        </p:txBody>
      </p:sp>
      <p:sp>
        <p:nvSpPr>
          <p:cNvPr id="52" name="TextBox 52"/>
          <p:cNvSpPr txBox="1"/>
          <p:nvPr/>
        </p:nvSpPr>
        <p:spPr>
          <a:xfrm>
            <a:off x="12463676" y="9050110"/>
            <a:ext cx="5114471" cy="236883"/>
          </a:xfrm>
          <a:prstGeom prst="rect">
            <a:avLst/>
          </a:prstGeom>
        </p:spPr>
        <p:txBody>
          <a:bodyPr lIns="0" tIns="0" rIns="0" bIns="0" rtlCol="0" anchor="t">
            <a:spAutoFit/>
          </a:bodyPr>
          <a:lstStyle/>
          <a:p>
            <a:pPr>
              <a:lnSpc>
                <a:spcPts val="1947"/>
              </a:lnSpc>
            </a:pPr>
            <a:r>
              <a:rPr lang="en-US" sz="1390">
                <a:solidFill>
                  <a:srgbClr val="000000"/>
                </a:solidFill>
                <a:latin typeface="Canva Sans 1"/>
              </a:rPr>
              <a:t>Including: engineering, law, science, technology</a:t>
            </a:r>
          </a:p>
        </p:txBody>
      </p:sp>
      <p:pic>
        <p:nvPicPr>
          <p:cNvPr id="53" name="Picture 53"/>
          <p:cNvPicPr>
            <a:picLocks noChangeAspect="1"/>
          </p:cNvPicPr>
          <p:nvPr/>
        </p:nvPicPr>
        <p:blipFill>
          <a:blip r:embed="rId2"/>
          <a:srcRect/>
          <a:stretch>
            <a:fillRect/>
          </a:stretch>
        </p:blipFill>
        <p:spPr>
          <a:xfrm>
            <a:off x="12721806" y="1431430"/>
            <a:ext cx="942964" cy="929548"/>
          </a:xfrm>
          <a:prstGeom prst="rect">
            <a:avLst/>
          </a:prstGeom>
        </p:spPr>
      </p:pic>
      <p:pic>
        <p:nvPicPr>
          <p:cNvPr id="54" name="Picture 54"/>
          <p:cNvPicPr>
            <a:picLocks noChangeAspect="1"/>
          </p:cNvPicPr>
          <p:nvPr/>
        </p:nvPicPr>
        <p:blipFill>
          <a:blip r:embed="rId3"/>
          <a:srcRect/>
          <a:stretch>
            <a:fillRect/>
          </a:stretch>
        </p:blipFill>
        <p:spPr>
          <a:xfrm>
            <a:off x="11396126" y="950377"/>
            <a:ext cx="1097449" cy="1097449"/>
          </a:xfrm>
          <a:prstGeom prst="rect">
            <a:avLst/>
          </a:prstGeom>
        </p:spPr>
      </p:pic>
      <p:pic>
        <p:nvPicPr>
          <p:cNvPr id="55" name="Picture 55"/>
          <p:cNvPicPr>
            <a:picLocks noChangeAspect="1"/>
          </p:cNvPicPr>
          <p:nvPr/>
        </p:nvPicPr>
        <p:blipFill>
          <a:blip r:embed="rId4"/>
          <a:srcRect/>
          <a:stretch>
            <a:fillRect/>
          </a:stretch>
        </p:blipFill>
        <p:spPr>
          <a:xfrm>
            <a:off x="15136488" y="1896204"/>
            <a:ext cx="933497" cy="1018190"/>
          </a:xfrm>
          <a:prstGeom prst="rect">
            <a:avLst/>
          </a:prstGeom>
        </p:spPr>
      </p:pic>
      <p:pic>
        <p:nvPicPr>
          <p:cNvPr id="56" name="Picture 56"/>
          <p:cNvPicPr>
            <a:picLocks noChangeAspect="1"/>
          </p:cNvPicPr>
          <p:nvPr/>
        </p:nvPicPr>
        <p:blipFill>
          <a:blip r:embed="rId5"/>
          <a:srcRect/>
          <a:stretch>
            <a:fillRect/>
          </a:stretch>
        </p:blipFill>
        <p:spPr>
          <a:xfrm>
            <a:off x="13911898" y="1625118"/>
            <a:ext cx="982177" cy="952414"/>
          </a:xfrm>
          <a:prstGeom prst="rect">
            <a:avLst/>
          </a:prstGeom>
        </p:spPr>
      </p:pic>
      <p:pic>
        <p:nvPicPr>
          <p:cNvPr id="57" name="Picture 57"/>
          <p:cNvPicPr>
            <a:picLocks noChangeAspect="1"/>
          </p:cNvPicPr>
          <p:nvPr/>
        </p:nvPicPr>
        <p:blipFill>
          <a:blip r:embed="rId6"/>
          <a:srcRect/>
          <a:stretch>
            <a:fillRect/>
          </a:stretch>
        </p:blipFill>
        <p:spPr>
          <a:xfrm>
            <a:off x="16360250" y="2269358"/>
            <a:ext cx="870475" cy="870475"/>
          </a:xfrm>
          <a:prstGeom prst="rect">
            <a:avLst/>
          </a:prstGeom>
        </p:spPr>
      </p:pic>
      <p:sp>
        <p:nvSpPr>
          <p:cNvPr id="58" name="TextBox 58"/>
          <p:cNvSpPr txBox="1"/>
          <p:nvPr/>
        </p:nvSpPr>
        <p:spPr>
          <a:xfrm>
            <a:off x="5327389" y="2592832"/>
            <a:ext cx="3315528" cy="1449706"/>
          </a:xfrm>
          <a:prstGeom prst="rect">
            <a:avLst/>
          </a:prstGeom>
        </p:spPr>
        <p:txBody>
          <a:bodyPr lIns="0" tIns="0" rIns="0" bIns="0" rtlCol="0" anchor="t">
            <a:spAutoFit/>
          </a:bodyPr>
          <a:lstStyle/>
          <a:p>
            <a:pPr>
              <a:lnSpc>
                <a:spcPts val="3839"/>
              </a:lnSpc>
            </a:pPr>
            <a:r>
              <a:rPr lang="en-US" sz="2399">
                <a:solidFill>
                  <a:srgbClr val="000000"/>
                </a:solidFill>
                <a:latin typeface="Poppins"/>
              </a:rPr>
              <a:t>Of people have a university level qualification</a:t>
            </a:r>
          </a:p>
        </p:txBody>
      </p:sp>
      <p:sp>
        <p:nvSpPr>
          <p:cNvPr id="59" name="TextBox 59"/>
          <p:cNvSpPr txBox="1"/>
          <p:nvPr/>
        </p:nvSpPr>
        <p:spPr>
          <a:xfrm>
            <a:off x="10063619" y="1500366"/>
            <a:ext cx="1346918" cy="198120"/>
          </a:xfrm>
          <a:prstGeom prst="rect">
            <a:avLst/>
          </a:prstGeom>
        </p:spPr>
        <p:txBody>
          <a:bodyPr lIns="0" tIns="0" rIns="0" bIns="0" rtlCol="0" anchor="t">
            <a:spAutoFit/>
          </a:bodyPr>
          <a:lstStyle/>
          <a:p>
            <a:pPr algn="ctr">
              <a:lnSpc>
                <a:spcPts val="1679"/>
              </a:lnSpc>
            </a:pPr>
            <a:r>
              <a:rPr lang="en-US" sz="1200">
                <a:solidFill>
                  <a:srgbClr val="000000"/>
                </a:solidFill>
                <a:latin typeface="Canva Sans 2 Bold"/>
              </a:rPr>
              <a:t>Number of jobs</a:t>
            </a:r>
          </a:p>
        </p:txBody>
      </p:sp>
      <p:sp>
        <p:nvSpPr>
          <p:cNvPr id="60" name="TextBox 60"/>
          <p:cNvSpPr txBox="1"/>
          <p:nvPr/>
        </p:nvSpPr>
        <p:spPr>
          <a:xfrm>
            <a:off x="2808481" y="6675170"/>
            <a:ext cx="4325425"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MAJOR EMPLOYERS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3801583" y="1092468"/>
            <a:ext cx="10627056" cy="1601637"/>
          </a:xfrm>
          <a:prstGeom prst="rect">
            <a:avLst/>
          </a:prstGeom>
        </p:spPr>
        <p:txBody>
          <a:bodyPr lIns="0" tIns="0" rIns="0" bIns="0" rtlCol="0" anchor="t">
            <a:spAutoFit/>
          </a:bodyPr>
          <a:lstStyle/>
          <a:p>
            <a:pPr marL="0" marR="0" lvl="0" indent="0" algn="ctr" defTabSz="914400" rtl="0" eaLnBrk="1" fontAlgn="auto" latinLnBrk="0" hangingPunct="1">
              <a:lnSpc>
                <a:spcPts val="11883"/>
              </a:lnSpc>
              <a:spcBef>
                <a:spcPts val="0"/>
              </a:spcBef>
              <a:spcAft>
                <a:spcPts val="0"/>
              </a:spcAft>
              <a:buClrTx/>
              <a:buSzTx/>
              <a:buFontTx/>
              <a:buNone/>
              <a:tabLst/>
              <a:defRPr/>
            </a:pPr>
            <a:r>
              <a:rPr kumimoji="0" lang="en-US" sz="11883" b="0" i="0" u="none" strike="noStrike" kern="1200" cap="none" spc="0" normalizeH="0" baseline="0" noProof="0">
                <a:ln>
                  <a:noFill/>
                </a:ln>
                <a:solidFill>
                  <a:srgbClr val="000000"/>
                </a:solidFill>
                <a:effectLst/>
                <a:uLnTx/>
                <a:uFillTx/>
                <a:latin typeface="Bebas Neue Bold"/>
                <a:ea typeface="+mn-ea"/>
                <a:cs typeface="+mn-cs"/>
              </a:rPr>
              <a:t>FURTHER STUDY</a:t>
            </a:r>
          </a:p>
        </p:txBody>
      </p:sp>
      <p:sp>
        <p:nvSpPr>
          <p:cNvPr id="3" name="TextBox 3"/>
          <p:cNvSpPr txBox="1"/>
          <p:nvPr/>
        </p:nvSpPr>
        <p:spPr>
          <a:xfrm>
            <a:off x="2505540" y="2579805"/>
            <a:ext cx="13276920" cy="478156"/>
          </a:xfrm>
          <a:prstGeom prst="rect">
            <a:avLst/>
          </a:prstGeom>
        </p:spPr>
        <p:txBody>
          <a:bodyPr lIns="0" tIns="0" rIns="0" bIns="0" rtlCol="0" anchor="t">
            <a:spAutoFit/>
          </a:bodyPr>
          <a:lstStyle/>
          <a:p>
            <a:pPr marL="0" marR="0" lvl="0" indent="0" algn="ctr" defTabSz="914400" rtl="0" eaLnBrk="1" fontAlgn="auto" latinLnBrk="0" hangingPunct="1">
              <a:lnSpc>
                <a:spcPts val="3839"/>
              </a:lnSpc>
              <a:spcBef>
                <a:spcPts val="0"/>
              </a:spcBef>
              <a:spcAft>
                <a:spcPts val="0"/>
              </a:spcAft>
              <a:buClrTx/>
              <a:buSzTx/>
              <a:buFontTx/>
              <a:buNone/>
              <a:tabLst/>
              <a:defRPr/>
            </a:pPr>
            <a:r>
              <a:rPr kumimoji="0" lang="en-US" sz="2399" b="0" i="0" u="none" strike="noStrike" kern="1200" cap="none" spc="0" normalizeH="0" baseline="0" noProof="0">
                <a:ln>
                  <a:noFill/>
                </a:ln>
                <a:solidFill>
                  <a:srgbClr val="000000"/>
                </a:solidFill>
                <a:effectLst/>
                <a:uLnTx/>
                <a:uFillTx/>
                <a:latin typeface="Poppins"/>
                <a:ea typeface="+mn-ea"/>
                <a:cs typeface="+mn-cs"/>
              </a:rPr>
              <a:t>Pathways from school into employment</a:t>
            </a:r>
          </a:p>
        </p:txBody>
      </p:sp>
      <p:grpSp>
        <p:nvGrpSpPr>
          <p:cNvPr id="4" name="Group 4"/>
          <p:cNvGrpSpPr/>
          <p:nvPr/>
        </p:nvGrpSpPr>
        <p:grpSpPr>
          <a:xfrm>
            <a:off x="829318" y="3599669"/>
            <a:ext cx="4714172" cy="781940"/>
            <a:chOff x="0" y="0"/>
            <a:chExt cx="6216766" cy="1031175"/>
          </a:xfrm>
        </p:grpSpPr>
        <p:sp>
          <p:nvSpPr>
            <p:cNvPr id="5" name="Freeform 5"/>
            <p:cNvSpPr/>
            <p:nvPr/>
          </p:nvSpPr>
          <p:spPr>
            <a:xfrm>
              <a:off x="31750" y="31750"/>
              <a:ext cx="6153266" cy="967675"/>
            </a:xfrm>
            <a:custGeom>
              <a:avLst/>
              <a:gdLst/>
              <a:ahLst/>
              <a:cxnLst/>
              <a:rect l="l" t="t" r="r" b="b"/>
              <a:pathLst>
                <a:path w="6153266" h="967675">
                  <a:moveTo>
                    <a:pt x="6060556" y="967675"/>
                  </a:moveTo>
                  <a:lnTo>
                    <a:pt x="92710" y="967675"/>
                  </a:lnTo>
                  <a:cubicBezTo>
                    <a:pt x="41910" y="967675"/>
                    <a:pt x="0" y="925765"/>
                    <a:pt x="0" y="874965"/>
                  </a:cubicBezTo>
                  <a:lnTo>
                    <a:pt x="0" y="92710"/>
                  </a:lnTo>
                  <a:cubicBezTo>
                    <a:pt x="0" y="41910"/>
                    <a:pt x="41910" y="0"/>
                    <a:pt x="92710" y="0"/>
                  </a:cubicBezTo>
                  <a:lnTo>
                    <a:pt x="6059286" y="0"/>
                  </a:lnTo>
                  <a:cubicBezTo>
                    <a:pt x="6110086" y="0"/>
                    <a:pt x="6151996" y="41910"/>
                    <a:pt x="6151996" y="92710"/>
                  </a:cubicBezTo>
                  <a:lnTo>
                    <a:pt x="6151996" y="873695"/>
                  </a:lnTo>
                  <a:cubicBezTo>
                    <a:pt x="6153266" y="925765"/>
                    <a:pt x="6111356" y="967675"/>
                    <a:pt x="6060556" y="967675"/>
                  </a:cubicBezTo>
                  <a:close/>
                </a:path>
              </a:pathLst>
            </a:custGeom>
            <a:solidFill>
              <a:srgbClr val="B91646"/>
            </a:solidFill>
          </p:spPr>
        </p:sp>
        <p:sp>
          <p:nvSpPr>
            <p:cNvPr id="6" name="Freeform 6"/>
            <p:cNvSpPr/>
            <p:nvPr/>
          </p:nvSpPr>
          <p:spPr>
            <a:xfrm>
              <a:off x="0" y="0"/>
              <a:ext cx="6216766" cy="1031175"/>
            </a:xfrm>
            <a:custGeom>
              <a:avLst/>
              <a:gdLst/>
              <a:ahLst/>
              <a:cxnLst/>
              <a:rect l="l" t="t" r="r" b="b"/>
              <a:pathLst>
                <a:path w="6216766" h="1031175">
                  <a:moveTo>
                    <a:pt x="6092306" y="59690"/>
                  </a:moveTo>
                  <a:cubicBezTo>
                    <a:pt x="6127866" y="59690"/>
                    <a:pt x="6157076" y="88900"/>
                    <a:pt x="6157076" y="124460"/>
                  </a:cubicBezTo>
                  <a:lnTo>
                    <a:pt x="6157076" y="906715"/>
                  </a:lnTo>
                  <a:cubicBezTo>
                    <a:pt x="6157076" y="942275"/>
                    <a:pt x="6127866" y="971485"/>
                    <a:pt x="6092306" y="971485"/>
                  </a:cubicBezTo>
                  <a:lnTo>
                    <a:pt x="124460" y="971485"/>
                  </a:lnTo>
                  <a:cubicBezTo>
                    <a:pt x="88900" y="971485"/>
                    <a:pt x="59690" y="942275"/>
                    <a:pt x="59690" y="906715"/>
                  </a:cubicBezTo>
                  <a:lnTo>
                    <a:pt x="59690" y="124460"/>
                  </a:lnTo>
                  <a:cubicBezTo>
                    <a:pt x="59690" y="88900"/>
                    <a:pt x="88900" y="59690"/>
                    <a:pt x="124460" y="59690"/>
                  </a:cubicBezTo>
                  <a:lnTo>
                    <a:pt x="6092306" y="59690"/>
                  </a:lnTo>
                  <a:moveTo>
                    <a:pt x="6092306" y="0"/>
                  </a:moveTo>
                  <a:lnTo>
                    <a:pt x="124460" y="0"/>
                  </a:lnTo>
                  <a:cubicBezTo>
                    <a:pt x="55880" y="0"/>
                    <a:pt x="0" y="55880"/>
                    <a:pt x="0" y="124460"/>
                  </a:cubicBezTo>
                  <a:lnTo>
                    <a:pt x="0" y="906715"/>
                  </a:lnTo>
                  <a:cubicBezTo>
                    <a:pt x="0" y="975295"/>
                    <a:pt x="55880" y="1031175"/>
                    <a:pt x="124460" y="1031175"/>
                  </a:cubicBezTo>
                  <a:lnTo>
                    <a:pt x="6092306" y="1031175"/>
                  </a:lnTo>
                  <a:cubicBezTo>
                    <a:pt x="6160886" y="1031175"/>
                    <a:pt x="6216766" y="975295"/>
                    <a:pt x="6216766" y="906715"/>
                  </a:cubicBezTo>
                  <a:lnTo>
                    <a:pt x="6216766" y="124460"/>
                  </a:lnTo>
                  <a:cubicBezTo>
                    <a:pt x="6216766" y="55880"/>
                    <a:pt x="6160886" y="0"/>
                    <a:pt x="6092306" y="0"/>
                  </a:cubicBezTo>
                  <a:close/>
                </a:path>
              </a:pathLst>
            </a:custGeom>
            <a:solidFill>
              <a:srgbClr val="000000"/>
            </a:solidFill>
          </p:spPr>
        </p:sp>
      </p:grpSp>
      <p:grpSp>
        <p:nvGrpSpPr>
          <p:cNvPr id="7" name="Group 7"/>
          <p:cNvGrpSpPr/>
          <p:nvPr/>
        </p:nvGrpSpPr>
        <p:grpSpPr>
          <a:xfrm>
            <a:off x="368509" y="3433649"/>
            <a:ext cx="5635789" cy="3047705"/>
            <a:chOff x="0" y="0"/>
            <a:chExt cx="1484323" cy="802688"/>
          </a:xfrm>
        </p:grpSpPr>
        <p:sp>
          <p:nvSpPr>
            <p:cNvPr id="8" name="Freeform 8"/>
            <p:cNvSpPr/>
            <p:nvPr/>
          </p:nvSpPr>
          <p:spPr>
            <a:xfrm>
              <a:off x="0" y="0"/>
              <a:ext cx="1484323" cy="802688"/>
            </a:xfrm>
            <a:custGeom>
              <a:avLst/>
              <a:gdLst/>
              <a:ahLst/>
              <a:cxnLst/>
              <a:rect l="l" t="t" r="r" b="b"/>
              <a:pathLst>
                <a:path w="1484323" h="802688">
                  <a:moveTo>
                    <a:pt x="70059" y="0"/>
                  </a:moveTo>
                  <a:lnTo>
                    <a:pt x="1414264" y="0"/>
                  </a:lnTo>
                  <a:cubicBezTo>
                    <a:pt x="1452956" y="0"/>
                    <a:pt x="1484323" y="31366"/>
                    <a:pt x="1484323" y="70059"/>
                  </a:cubicBezTo>
                  <a:lnTo>
                    <a:pt x="1484323" y="732629"/>
                  </a:lnTo>
                  <a:cubicBezTo>
                    <a:pt x="1484323" y="751210"/>
                    <a:pt x="1476942" y="769029"/>
                    <a:pt x="1463803" y="782168"/>
                  </a:cubicBezTo>
                  <a:cubicBezTo>
                    <a:pt x="1450665" y="795307"/>
                    <a:pt x="1432845" y="802688"/>
                    <a:pt x="1414264" y="802688"/>
                  </a:cubicBezTo>
                  <a:lnTo>
                    <a:pt x="70059" y="802688"/>
                  </a:lnTo>
                  <a:cubicBezTo>
                    <a:pt x="51478" y="802688"/>
                    <a:pt x="33658" y="795307"/>
                    <a:pt x="20520" y="782168"/>
                  </a:cubicBezTo>
                  <a:cubicBezTo>
                    <a:pt x="7381" y="769029"/>
                    <a:pt x="0" y="751210"/>
                    <a:pt x="0" y="732629"/>
                  </a:cubicBezTo>
                  <a:lnTo>
                    <a:pt x="0" y="70059"/>
                  </a:lnTo>
                  <a:cubicBezTo>
                    <a:pt x="0" y="51478"/>
                    <a:pt x="7381" y="33658"/>
                    <a:pt x="20520" y="20520"/>
                  </a:cubicBezTo>
                  <a:cubicBezTo>
                    <a:pt x="33658" y="7381"/>
                    <a:pt x="51478" y="0"/>
                    <a:pt x="70059" y="0"/>
                  </a:cubicBezTo>
                  <a:close/>
                </a:path>
              </a:pathLst>
            </a:custGeom>
            <a:solidFill>
              <a:srgbClr val="000000">
                <a:alpha val="0"/>
              </a:srgbClr>
            </a:solidFill>
            <a:ln w="38100">
              <a:solidFill>
                <a:srgbClr val="000000"/>
              </a:solidFill>
            </a:ln>
          </p:spPr>
        </p:sp>
        <p:sp>
          <p:nvSpPr>
            <p:cNvPr id="9" name="TextBox 9"/>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TextBox 10"/>
          <p:cNvSpPr txBox="1"/>
          <p:nvPr/>
        </p:nvSpPr>
        <p:spPr>
          <a:xfrm>
            <a:off x="1286936" y="3694919"/>
            <a:ext cx="3798935" cy="537845"/>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320" normalizeH="0" baseline="0" noProof="0">
                <a:ln>
                  <a:noFill/>
                </a:ln>
                <a:solidFill>
                  <a:srgbClr val="FBF3E4"/>
                </a:solidFill>
                <a:effectLst/>
                <a:uLnTx/>
                <a:uFillTx/>
                <a:latin typeface="Bebas Neue Bold"/>
                <a:ea typeface="+mn-ea"/>
                <a:cs typeface="+mn-cs"/>
              </a:rPr>
              <a:t>university</a:t>
            </a:r>
          </a:p>
        </p:txBody>
      </p:sp>
      <p:sp>
        <p:nvSpPr>
          <p:cNvPr id="11" name="TextBox 11"/>
          <p:cNvSpPr txBox="1"/>
          <p:nvPr/>
        </p:nvSpPr>
        <p:spPr>
          <a:xfrm>
            <a:off x="653263" y="4489939"/>
            <a:ext cx="5066281" cy="1723389"/>
          </a:xfrm>
          <a:prstGeom prst="rect">
            <a:avLst/>
          </a:prstGeom>
        </p:spPr>
        <p:txBody>
          <a:bodyPr lIns="0" tIns="0" rIns="0" bIns="0" rtlCol="0" anchor="t">
            <a:spAutoFit/>
          </a:bodyPr>
          <a:lstStyle/>
          <a:p>
            <a:pPr marL="0" marR="0" lvl="0" indent="0" algn="l" defTabSz="914400" rtl="0" eaLnBrk="1" fontAlgn="auto" latinLnBrk="0" hangingPunct="1">
              <a:lnSpc>
                <a:spcPts val="2720"/>
              </a:lnSpc>
              <a:spcBef>
                <a:spcPts val="0"/>
              </a:spcBef>
              <a:spcAft>
                <a:spcPts val="0"/>
              </a:spcAft>
              <a:buClrTx/>
              <a:buSzTx/>
              <a:buFontTx/>
              <a:buNone/>
              <a:tabLst/>
              <a:defRPr/>
            </a:pPr>
            <a:r>
              <a:rPr kumimoji="0" lang="en-US" sz="1700" b="0" i="0" u="none" strike="noStrike" kern="1200" cap="none" spc="0" normalizeH="0" baseline="0" noProof="0">
                <a:ln>
                  <a:noFill/>
                </a:ln>
                <a:solidFill>
                  <a:srgbClr val="000000"/>
                </a:solidFill>
                <a:effectLst/>
                <a:uLnTx/>
                <a:uFillTx/>
                <a:latin typeface="Poppins"/>
                <a:ea typeface="+mn-ea"/>
                <a:cs typeface="+mn-cs"/>
              </a:rPr>
              <a:t>University degrees usually last a minimum of 3 years and involve studying through a mix of lectures and tutorials, and completing coursework and exams, and can provide pathways into many different careers.</a:t>
            </a:r>
          </a:p>
        </p:txBody>
      </p:sp>
      <p:grpSp>
        <p:nvGrpSpPr>
          <p:cNvPr id="12" name="Group 12"/>
          <p:cNvGrpSpPr/>
          <p:nvPr/>
        </p:nvGrpSpPr>
        <p:grpSpPr>
          <a:xfrm>
            <a:off x="6758025" y="3599669"/>
            <a:ext cx="4714172" cy="781940"/>
            <a:chOff x="0" y="0"/>
            <a:chExt cx="6216766" cy="1031175"/>
          </a:xfrm>
        </p:grpSpPr>
        <p:sp>
          <p:nvSpPr>
            <p:cNvPr id="13" name="Freeform 13"/>
            <p:cNvSpPr/>
            <p:nvPr/>
          </p:nvSpPr>
          <p:spPr>
            <a:xfrm>
              <a:off x="31750" y="31750"/>
              <a:ext cx="6153266" cy="967675"/>
            </a:xfrm>
            <a:custGeom>
              <a:avLst/>
              <a:gdLst/>
              <a:ahLst/>
              <a:cxnLst/>
              <a:rect l="l" t="t" r="r" b="b"/>
              <a:pathLst>
                <a:path w="6153266" h="967675">
                  <a:moveTo>
                    <a:pt x="6060556" y="967675"/>
                  </a:moveTo>
                  <a:lnTo>
                    <a:pt x="92710" y="967675"/>
                  </a:lnTo>
                  <a:cubicBezTo>
                    <a:pt x="41910" y="967675"/>
                    <a:pt x="0" y="925765"/>
                    <a:pt x="0" y="874965"/>
                  </a:cubicBezTo>
                  <a:lnTo>
                    <a:pt x="0" y="92710"/>
                  </a:lnTo>
                  <a:cubicBezTo>
                    <a:pt x="0" y="41910"/>
                    <a:pt x="41910" y="0"/>
                    <a:pt x="92710" y="0"/>
                  </a:cubicBezTo>
                  <a:lnTo>
                    <a:pt x="6059286" y="0"/>
                  </a:lnTo>
                  <a:cubicBezTo>
                    <a:pt x="6110086" y="0"/>
                    <a:pt x="6151996" y="41910"/>
                    <a:pt x="6151996" y="92710"/>
                  </a:cubicBezTo>
                  <a:lnTo>
                    <a:pt x="6151996" y="873695"/>
                  </a:lnTo>
                  <a:cubicBezTo>
                    <a:pt x="6153266" y="925765"/>
                    <a:pt x="6111356" y="967675"/>
                    <a:pt x="6060556" y="967675"/>
                  </a:cubicBezTo>
                  <a:close/>
                </a:path>
              </a:pathLst>
            </a:custGeom>
            <a:solidFill>
              <a:srgbClr val="B91646"/>
            </a:solidFill>
          </p:spPr>
        </p:sp>
        <p:sp>
          <p:nvSpPr>
            <p:cNvPr id="14" name="Freeform 14"/>
            <p:cNvSpPr/>
            <p:nvPr/>
          </p:nvSpPr>
          <p:spPr>
            <a:xfrm>
              <a:off x="0" y="0"/>
              <a:ext cx="6216766" cy="1031175"/>
            </a:xfrm>
            <a:custGeom>
              <a:avLst/>
              <a:gdLst/>
              <a:ahLst/>
              <a:cxnLst/>
              <a:rect l="l" t="t" r="r" b="b"/>
              <a:pathLst>
                <a:path w="6216766" h="1031175">
                  <a:moveTo>
                    <a:pt x="6092306" y="59690"/>
                  </a:moveTo>
                  <a:cubicBezTo>
                    <a:pt x="6127866" y="59690"/>
                    <a:pt x="6157076" y="88900"/>
                    <a:pt x="6157076" y="124460"/>
                  </a:cubicBezTo>
                  <a:lnTo>
                    <a:pt x="6157076" y="906715"/>
                  </a:lnTo>
                  <a:cubicBezTo>
                    <a:pt x="6157076" y="942275"/>
                    <a:pt x="6127866" y="971485"/>
                    <a:pt x="6092306" y="971485"/>
                  </a:cubicBezTo>
                  <a:lnTo>
                    <a:pt x="124460" y="971485"/>
                  </a:lnTo>
                  <a:cubicBezTo>
                    <a:pt x="88900" y="971485"/>
                    <a:pt x="59690" y="942275"/>
                    <a:pt x="59690" y="906715"/>
                  </a:cubicBezTo>
                  <a:lnTo>
                    <a:pt x="59690" y="124460"/>
                  </a:lnTo>
                  <a:cubicBezTo>
                    <a:pt x="59690" y="88900"/>
                    <a:pt x="88900" y="59690"/>
                    <a:pt x="124460" y="59690"/>
                  </a:cubicBezTo>
                  <a:lnTo>
                    <a:pt x="6092306" y="59690"/>
                  </a:lnTo>
                  <a:moveTo>
                    <a:pt x="6092306" y="0"/>
                  </a:moveTo>
                  <a:lnTo>
                    <a:pt x="124460" y="0"/>
                  </a:lnTo>
                  <a:cubicBezTo>
                    <a:pt x="55880" y="0"/>
                    <a:pt x="0" y="55880"/>
                    <a:pt x="0" y="124460"/>
                  </a:cubicBezTo>
                  <a:lnTo>
                    <a:pt x="0" y="906715"/>
                  </a:lnTo>
                  <a:cubicBezTo>
                    <a:pt x="0" y="975295"/>
                    <a:pt x="55880" y="1031175"/>
                    <a:pt x="124460" y="1031175"/>
                  </a:cubicBezTo>
                  <a:lnTo>
                    <a:pt x="6092306" y="1031175"/>
                  </a:lnTo>
                  <a:cubicBezTo>
                    <a:pt x="6160886" y="1031175"/>
                    <a:pt x="6216766" y="975295"/>
                    <a:pt x="6216766" y="906715"/>
                  </a:cubicBezTo>
                  <a:lnTo>
                    <a:pt x="6216766" y="124460"/>
                  </a:lnTo>
                  <a:cubicBezTo>
                    <a:pt x="6216766" y="55880"/>
                    <a:pt x="6160886" y="0"/>
                    <a:pt x="6092306" y="0"/>
                  </a:cubicBezTo>
                  <a:close/>
                </a:path>
              </a:pathLst>
            </a:custGeom>
            <a:solidFill>
              <a:srgbClr val="000000"/>
            </a:solidFill>
          </p:spPr>
        </p:sp>
      </p:grpSp>
      <p:grpSp>
        <p:nvGrpSpPr>
          <p:cNvPr id="15" name="Group 15"/>
          <p:cNvGrpSpPr/>
          <p:nvPr/>
        </p:nvGrpSpPr>
        <p:grpSpPr>
          <a:xfrm>
            <a:off x="6297217" y="3433649"/>
            <a:ext cx="5635789" cy="3047705"/>
            <a:chOff x="0" y="0"/>
            <a:chExt cx="1484323" cy="802688"/>
          </a:xfrm>
        </p:grpSpPr>
        <p:sp>
          <p:nvSpPr>
            <p:cNvPr id="16" name="Freeform 16"/>
            <p:cNvSpPr/>
            <p:nvPr/>
          </p:nvSpPr>
          <p:spPr>
            <a:xfrm>
              <a:off x="0" y="0"/>
              <a:ext cx="1484323" cy="802688"/>
            </a:xfrm>
            <a:custGeom>
              <a:avLst/>
              <a:gdLst/>
              <a:ahLst/>
              <a:cxnLst/>
              <a:rect l="l" t="t" r="r" b="b"/>
              <a:pathLst>
                <a:path w="1484323" h="802688">
                  <a:moveTo>
                    <a:pt x="70059" y="0"/>
                  </a:moveTo>
                  <a:lnTo>
                    <a:pt x="1414264" y="0"/>
                  </a:lnTo>
                  <a:cubicBezTo>
                    <a:pt x="1452956" y="0"/>
                    <a:pt x="1484323" y="31366"/>
                    <a:pt x="1484323" y="70059"/>
                  </a:cubicBezTo>
                  <a:lnTo>
                    <a:pt x="1484323" y="732629"/>
                  </a:lnTo>
                  <a:cubicBezTo>
                    <a:pt x="1484323" y="751210"/>
                    <a:pt x="1476942" y="769029"/>
                    <a:pt x="1463803" y="782168"/>
                  </a:cubicBezTo>
                  <a:cubicBezTo>
                    <a:pt x="1450665" y="795307"/>
                    <a:pt x="1432845" y="802688"/>
                    <a:pt x="1414264" y="802688"/>
                  </a:cubicBezTo>
                  <a:lnTo>
                    <a:pt x="70059" y="802688"/>
                  </a:lnTo>
                  <a:cubicBezTo>
                    <a:pt x="51478" y="802688"/>
                    <a:pt x="33658" y="795307"/>
                    <a:pt x="20520" y="782168"/>
                  </a:cubicBezTo>
                  <a:cubicBezTo>
                    <a:pt x="7381" y="769029"/>
                    <a:pt x="0" y="751210"/>
                    <a:pt x="0" y="732629"/>
                  </a:cubicBezTo>
                  <a:lnTo>
                    <a:pt x="0" y="70059"/>
                  </a:lnTo>
                  <a:cubicBezTo>
                    <a:pt x="0" y="51478"/>
                    <a:pt x="7381" y="33658"/>
                    <a:pt x="20520" y="20520"/>
                  </a:cubicBezTo>
                  <a:cubicBezTo>
                    <a:pt x="33658" y="7381"/>
                    <a:pt x="51478" y="0"/>
                    <a:pt x="70059" y="0"/>
                  </a:cubicBezTo>
                  <a:close/>
                </a:path>
              </a:pathLst>
            </a:custGeom>
            <a:solidFill>
              <a:srgbClr val="000000">
                <a:alpha val="0"/>
              </a:srgbClr>
            </a:solidFill>
            <a:ln w="38100">
              <a:solidFill>
                <a:srgbClr val="000000"/>
              </a:solidFill>
            </a:ln>
          </p:spPr>
        </p:sp>
        <p:sp>
          <p:nvSpPr>
            <p:cNvPr id="17" name="TextBox 17"/>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TextBox 18"/>
          <p:cNvSpPr txBox="1"/>
          <p:nvPr/>
        </p:nvSpPr>
        <p:spPr>
          <a:xfrm>
            <a:off x="7215644" y="3694919"/>
            <a:ext cx="3798935" cy="537845"/>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320" normalizeH="0" baseline="0" noProof="0">
                <a:ln>
                  <a:noFill/>
                </a:ln>
                <a:solidFill>
                  <a:srgbClr val="FBF3E4"/>
                </a:solidFill>
                <a:effectLst/>
                <a:uLnTx/>
                <a:uFillTx/>
                <a:latin typeface="Bebas Neue Bold"/>
                <a:ea typeface="+mn-ea"/>
                <a:cs typeface="+mn-cs"/>
              </a:rPr>
              <a:t>apprenticeships</a:t>
            </a:r>
          </a:p>
        </p:txBody>
      </p:sp>
      <p:sp>
        <p:nvSpPr>
          <p:cNvPr id="19" name="TextBox 19"/>
          <p:cNvSpPr txBox="1"/>
          <p:nvPr/>
        </p:nvSpPr>
        <p:spPr>
          <a:xfrm>
            <a:off x="6581971" y="4508989"/>
            <a:ext cx="5066281" cy="1828799"/>
          </a:xfrm>
          <a:prstGeom prst="rect">
            <a:avLst/>
          </a:prstGeom>
        </p:spPr>
        <p:txBody>
          <a:bodyPr lIns="0" tIns="0" rIns="0" bIns="0" rtlCol="0" anchor="t">
            <a:spAutoFit/>
          </a:bodyPr>
          <a:lstStyle/>
          <a:p>
            <a:pPr marL="0" marR="0" lvl="0" indent="0" algn="l" defTabSz="914400" rtl="0" eaLnBrk="1" fontAlgn="auto" latinLnBrk="0" hangingPunct="1">
              <a:lnSpc>
                <a:spcPts val="2400"/>
              </a:lnSpc>
              <a:spcBef>
                <a:spcPts val="0"/>
              </a:spcBef>
              <a:spcAft>
                <a:spcPts val="0"/>
              </a:spcAft>
              <a:buClrTx/>
              <a:buSzTx/>
              <a:buFontTx/>
              <a:buNone/>
              <a:tabLst/>
              <a:defRPr/>
            </a:pPr>
            <a:r>
              <a:rPr kumimoji="0" lang="en-US" sz="1500" b="0" i="0" u="none" strike="noStrike" kern="1200" cap="none" spc="0" normalizeH="0" baseline="0" noProof="0">
                <a:ln>
                  <a:noFill/>
                </a:ln>
                <a:solidFill>
                  <a:srgbClr val="000000"/>
                </a:solidFill>
                <a:effectLst/>
                <a:uLnTx/>
                <a:uFillTx/>
                <a:latin typeface="Poppins"/>
                <a:ea typeface="+mn-ea"/>
                <a:cs typeface="+mn-cs"/>
              </a:rPr>
              <a:t>Apprenticeships provide a route into industry, available across a wide range of industries. Apprenticeships allow you to 'work whilst you learn' and you will usually spend a set amount of time studying for a professional qualification, or possibly a degree, whilst you work for a particular company. </a:t>
            </a:r>
          </a:p>
        </p:txBody>
      </p:sp>
      <p:grpSp>
        <p:nvGrpSpPr>
          <p:cNvPr id="20" name="Group 20"/>
          <p:cNvGrpSpPr/>
          <p:nvPr/>
        </p:nvGrpSpPr>
        <p:grpSpPr>
          <a:xfrm>
            <a:off x="12686732" y="3588501"/>
            <a:ext cx="4714172" cy="781940"/>
            <a:chOff x="0" y="0"/>
            <a:chExt cx="6216766" cy="1031175"/>
          </a:xfrm>
        </p:grpSpPr>
        <p:sp>
          <p:nvSpPr>
            <p:cNvPr id="21" name="Freeform 21"/>
            <p:cNvSpPr/>
            <p:nvPr/>
          </p:nvSpPr>
          <p:spPr>
            <a:xfrm>
              <a:off x="31750" y="31750"/>
              <a:ext cx="6153266" cy="967675"/>
            </a:xfrm>
            <a:custGeom>
              <a:avLst/>
              <a:gdLst/>
              <a:ahLst/>
              <a:cxnLst/>
              <a:rect l="l" t="t" r="r" b="b"/>
              <a:pathLst>
                <a:path w="6153266" h="967675">
                  <a:moveTo>
                    <a:pt x="6060556" y="967675"/>
                  </a:moveTo>
                  <a:lnTo>
                    <a:pt x="92710" y="967675"/>
                  </a:lnTo>
                  <a:cubicBezTo>
                    <a:pt x="41910" y="967675"/>
                    <a:pt x="0" y="925765"/>
                    <a:pt x="0" y="874965"/>
                  </a:cubicBezTo>
                  <a:lnTo>
                    <a:pt x="0" y="92710"/>
                  </a:lnTo>
                  <a:cubicBezTo>
                    <a:pt x="0" y="41910"/>
                    <a:pt x="41910" y="0"/>
                    <a:pt x="92710" y="0"/>
                  </a:cubicBezTo>
                  <a:lnTo>
                    <a:pt x="6059286" y="0"/>
                  </a:lnTo>
                  <a:cubicBezTo>
                    <a:pt x="6110086" y="0"/>
                    <a:pt x="6151996" y="41910"/>
                    <a:pt x="6151996" y="92710"/>
                  </a:cubicBezTo>
                  <a:lnTo>
                    <a:pt x="6151996" y="873695"/>
                  </a:lnTo>
                  <a:cubicBezTo>
                    <a:pt x="6153266" y="925765"/>
                    <a:pt x="6111356" y="967675"/>
                    <a:pt x="6060556" y="967675"/>
                  </a:cubicBezTo>
                  <a:close/>
                </a:path>
              </a:pathLst>
            </a:custGeom>
            <a:solidFill>
              <a:srgbClr val="B91646"/>
            </a:solidFill>
          </p:spPr>
        </p:sp>
        <p:sp>
          <p:nvSpPr>
            <p:cNvPr id="22" name="Freeform 22"/>
            <p:cNvSpPr/>
            <p:nvPr/>
          </p:nvSpPr>
          <p:spPr>
            <a:xfrm>
              <a:off x="0" y="0"/>
              <a:ext cx="6216766" cy="1031175"/>
            </a:xfrm>
            <a:custGeom>
              <a:avLst/>
              <a:gdLst/>
              <a:ahLst/>
              <a:cxnLst/>
              <a:rect l="l" t="t" r="r" b="b"/>
              <a:pathLst>
                <a:path w="6216766" h="1031175">
                  <a:moveTo>
                    <a:pt x="6092306" y="59690"/>
                  </a:moveTo>
                  <a:cubicBezTo>
                    <a:pt x="6127866" y="59690"/>
                    <a:pt x="6157076" y="88900"/>
                    <a:pt x="6157076" y="124460"/>
                  </a:cubicBezTo>
                  <a:lnTo>
                    <a:pt x="6157076" y="906715"/>
                  </a:lnTo>
                  <a:cubicBezTo>
                    <a:pt x="6157076" y="942275"/>
                    <a:pt x="6127866" y="971485"/>
                    <a:pt x="6092306" y="971485"/>
                  </a:cubicBezTo>
                  <a:lnTo>
                    <a:pt x="124460" y="971485"/>
                  </a:lnTo>
                  <a:cubicBezTo>
                    <a:pt x="88900" y="971485"/>
                    <a:pt x="59690" y="942275"/>
                    <a:pt x="59690" y="906715"/>
                  </a:cubicBezTo>
                  <a:lnTo>
                    <a:pt x="59690" y="124460"/>
                  </a:lnTo>
                  <a:cubicBezTo>
                    <a:pt x="59690" y="88900"/>
                    <a:pt x="88900" y="59690"/>
                    <a:pt x="124460" y="59690"/>
                  </a:cubicBezTo>
                  <a:lnTo>
                    <a:pt x="6092306" y="59690"/>
                  </a:lnTo>
                  <a:moveTo>
                    <a:pt x="6092306" y="0"/>
                  </a:moveTo>
                  <a:lnTo>
                    <a:pt x="124460" y="0"/>
                  </a:lnTo>
                  <a:cubicBezTo>
                    <a:pt x="55880" y="0"/>
                    <a:pt x="0" y="55880"/>
                    <a:pt x="0" y="124460"/>
                  </a:cubicBezTo>
                  <a:lnTo>
                    <a:pt x="0" y="906715"/>
                  </a:lnTo>
                  <a:cubicBezTo>
                    <a:pt x="0" y="975295"/>
                    <a:pt x="55880" y="1031175"/>
                    <a:pt x="124460" y="1031175"/>
                  </a:cubicBezTo>
                  <a:lnTo>
                    <a:pt x="6092306" y="1031175"/>
                  </a:lnTo>
                  <a:cubicBezTo>
                    <a:pt x="6160886" y="1031175"/>
                    <a:pt x="6216766" y="975295"/>
                    <a:pt x="6216766" y="906715"/>
                  </a:cubicBezTo>
                  <a:lnTo>
                    <a:pt x="6216766" y="124460"/>
                  </a:lnTo>
                  <a:cubicBezTo>
                    <a:pt x="6216766" y="55880"/>
                    <a:pt x="6160886" y="0"/>
                    <a:pt x="6092306" y="0"/>
                  </a:cubicBezTo>
                  <a:close/>
                </a:path>
              </a:pathLst>
            </a:custGeom>
            <a:solidFill>
              <a:srgbClr val="000000"/>
            </a:solidFill>
          </p:spPr>
        </p:sp>
      </p:grpSp>
      <p:grpSp>
        <p:nvGrpSpPr>
          <p:cNvPr id="23" name="Group 23"/>
          <p:cNvGrpSpPr/>
          <p:nvPr/>
        </p:nvGrpSpPr>
        <p:grpSpPr>
          <a:xfrm>
            <a:off x="12225924" y="3422481"/>
            <a:ext cx="5635789" cy="3047705"/>
            <a:chOff x="0" y="0"/>
            <a:chExt cx="1484323" cy="802688"/>
          </a:xfrm>
        </p:grpSpPr>
        <p:sp>
          <p:nvSpPr>
            <p:cNvPr id="24" name="Freeform 24"/>
            <p:cNvSpPr/>
            <p:nvPr/>
          </p:nvSpPr>
          <p:spPr>
            <a:xfrm>
              <a:off x="0" y="0"/>
              <a:ext cx="1484323" cy="802688"/>
            </a:xfrm>
            <a:custGeom>
              <a:avLst/>
              <a:gdLst/>
              <a:ahLst/>
              <a:cxnLst/>
              <a:rect l="l" t="t" r="r" b="b"/>
              <a:pathLst>
                <a:path w="1484323" h="802688">
                  <a:moveTo>
                    <a:pt x="70059" y="0"/>
                  </a:moveTo>
                  <a:lnTo>
                    <a:pt x="1414264" y="0"/>
                  </a:lnTo>
                  <a:cubicBezTo>
                    <a:pt x="1452956" y="0"/>
                    <a:pt x="1484323" y="31366"/>
                    <a:pt x="1484323" y="70059"/>
                  </a:cubicBezTo>
                  <a:lnTo>
                    <a:pt x="1484323" y="732629"/>
                  </a:lnTo>
                  <a:cubicBezTo>
                    <a:pt x="1484323" y="751210"/>
                    <a:pt x="1476942" y="769029"/>
                    <a:pt x="1463803" y="782168"/>
                  </a:cubicBezTo>
                  <a:cubicBezTo>
                    <a:pt x="1450665" y="795307"/>
                    <a:pt x="1432845" y="802688"/>
                    <a:pt x="1414264" y="802688"/>
                  </a:cubicBezTo>
                  <a:lnTo>
                    <a:pt x="70059" y="802688"/>
                  </a:lnTo>
                  <a:cubicBezTo>
                    <a:pt x="51478" y="802688"/>
                    <a:pt x="33658" y="795307"/>
                    <a:pt x="20520" y="782168"/>
                  </a:cubicBezTo>
                  <a:cubicBezTo>
                    <a:pt x="7381" y="769029"/>
                    <a:pt x="0" y="751210"/>
                    <a:pt x="0" y="732629"/>
                  </a:cubicBezTo>
                  <a:lnTo>
                    <a:pt x="0" y="70059"/>
                  </a:lnTo>
                  <a:cubicBezTo>
                    <a:pt x="0" y="51478"/>
                    <a:pt x="7381" y="33658"/>
                    <a:pt x="20520" y="20520"/>
                  </a:cubicBezTo>
                  <a:cubicBezTo>
                    <a:pt x="33658" y="7381"/>
                    <a:pt x="51478" y="0"/>
                    <a:pt x="70059" y="0"/>
                  </a:cubicBezTo>
                  <a:close/>
                </a:path>
              </a:pathLst>
            </a:custGeom>
            <a:solidFill>
              <a:srgbClr val="000000">
                <a:alpha val="0"/>
              </a:srgbClr>
            </a:solidFill>
            <a:ln w="38100">
              <a:solidFill>
                <a:srgbClr val="000000"/>
              </a:solidFill>
            </a:ln>
          </p:spPr>
        </p:sp>
        <p:sp>
          <p:nvSpPr>
            <p:cNvPr id="25" name="TextBox 25"/>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TextBox 26"/>
          <p:cNvSpPr txBox="1"/>
          <p:nvPr/>
        </p:nvSpPr>
        <p:spPr>
          <a:xfrm>
            <a:off x="13144351" y="3683751"/>
            <a:ext cx="3798935" cy="537845"/>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320" normalizeH="0" baseline="0" noProof="0">
                <a:ln>
                  <a:noFill/>
                </a:ln>
                <a:solidFill>
                  <a:srgbClr val="FBF3E4"/>
                </a:solidFill>
                <a:effectLst/>
                <a:uLnTx/>
                <a:uFillTx/>
                <a:latin typeface="Bebas Neue Bold"/>
                <a:ea typeface="+mn-ea"/>
                <a:cs typeface="+mn-cs"/>
              </a:rPr>
              <a:t>ON THE JOB TRAINING</a:t>
            </a:r>
          </a:p>
        </p:txBody>
      </p:sp>
      <p:sp>
        <p:nvSpPr>
          <p:cNvPr id="27" name="TextBox 27"/>
          <p:cNvSpPr txBox="1"/>
          <p:nvPr/>
        </p:nvSpPr>
        <p:spPr>
          <a:xfrm>
            <a:off x="12510678" y="4497822"/>
            <a:ext cx="5066281" cy="1614169"/>
          </a:xfrm>
          <a:prstGeom prst="rect">
            <a:avLst/>
          </a:prstGeom>
        </p:spPr>
        <p:txBody>
          <a:bodyPr lIns="0" tIns="0" rIns="0" bIns="0" rtlCol="0" anchor="t">
            <a:spAutoFit/>
          </a:bodyPr>
          <a:lstStyle/>
          <a:p>
            <a:pPr marL="0" marR="0" lvl="0" indent="0" algn="l" defTabSz="914400" rtl="0" eaLnBrk="1" fontAlgn="auto" latinLnBrk="0" hangingPunct="1">
              <a:lnSpc>
                <a:spcPts val="256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Poppins"/>
                <a:ea typeface="+mn-ea"/>
                <a:cs typeface="+mn-cs"/>
              </a:rPr>
              <a:t>On the job training is training or education that takes place whilst in a job. This might be informal learning from a manager or mentor, but may also be formal learning for a professional qualification that is needed to progress in the job.</a:t>
            </a:r>
          </a:p>
        </p:txBody>
      </p:sp>
      <p:grpSp>
        <p:nvGrpSpPr>
          <p:cNvPr id="28" name="Group 28"/>
          <p:cNvGrpSpPr/>
          <p:nvPr/>
        </p:nvGrpSpPr>
        <p:grpSpPr>
          <a:xfrm>
            <a:off x="829318" y="7001442"/>
            <a:ext cx="4714172" cy="781940"/>
            <a:chOff x="0" y="0"/>
            <a:chExt cx="6216766" cy="1031175"/>
          </a:xfrm>
        </p:grpSpPr>
        <p:sp>
          <p:nvSpPr>
            <p:cNvPr id="29" name="Freeform 29"/>
            <p:cNvSpPr/>
            <p:nvPr/>
          </p:nvSpPr>
          <p:spPr>
            <a:xfrm>
              <a:off x="31750" y="31750"/>
              <a:ext cx="6153266" cy="967675"/>
            </a:xfrm>
            <a:custGeom>
              <a:avLst/>
              <a:gdLst/>
              <a:ahLst/>
              <a:cxnLst/>
              <a:rect l="l" t="t" r="r" b="b"/>
              <a:pathLst>
                <a:path w="6153266" h="967675">
                  <a:moveTo>
                    <a:pt x="6060556" y="967675"/>
                  </a:moveTo>
                  <a:lnTo>
                    <a:pt x="92710" y="967675"/>
                  </a:lnTo>
                  <a:cubicBezTo>
                    <a:pt x="41910" y="967675"/>
                    <a:pt x="0" y="925765"/>
                    <a:pt x="0" y="874965"/>
                  </a:cubicBezTo>
                  <a:lnTo>
                    <a:pt x="0" y="92710"/>
                  </a:lnTo>
                  <a:cubicBezTo>
                    <a:pt x="0" y="41910"/>
                    <a:pt x="41910" y="0"/>
                    <a:pt x="92710" y="0"/>
                  </a:cubicBezTo>
                  <a:lnTo>
                    <a:pt x="6059286" y="0"/>
                  </a:lnTo>
                  <a:cubicBezTo>
                    <a:pt x="6110086" y="0"/>
                    <a:pt x="6151996" y="41910"/>
                    <a:pt x="6151996" y="92710"/>
                  </a:cubicBezTo>
                  <a:lnTo>
                    <a:pt x="6151996" y="873695"/>
                  </a:lnTo>
                  <a:cubicBezTo>
                    <a:pt x="6153266" y="925765"/>
                    <a:pt x="6111356" y="967675"/>
                    <a:pt x="6060556" y="967675"/>
                  </a:cubicBezTo>
                  <a:close/>
                </a:path>
              </a:pathLst>
            </a:custGeom>
            <a:solidFill>
              <a:srgbClr val="B91646"/>
            </a:solidFill>
          </p:spPr>
        </p:sp>
        <p:sp>
          <p:nvSpPr>
            <p:cNvPr id="30" name="Freeform 30"/>
            <p:cNvSpPr/>
            <p:nvPr/>
          </p:nvSpPr>
          <p:spPr>
            <a:xfrm>
              <a:off x="0" y="0"/>
              <a:ext cx="6216766" cy="1031175"/>
            </a:xfrm>
            <a:custGeom>
              <a:avLst/>
              <a:gdLst/>
              <a:ahLst/>
              <a:cxnLst/>
              <a:rect l="l" t="t" r="r" b="b"/>
              <a:pathLst>
                <a:path w="6216766" h="1031175">
                  <a:moveTo>
                    <a:pt x="6092306" y="59690"/>
                  </a:moveTo>
                  <a:cubicBezTo>
                    <a:pt x="6127866" y="59690"/>
                    <a:pt x="6157076" y="88900"/>
                    <a:pt x="6157076" y="124460"/>
                  </a:cubicBezTo>
                  <a:lnTo>
                    <a:pt x="6157076" y="906715"/>
                  </a:lnTo>
                  <a:cubicBezTo>
                    <a:pt x="6157076" y="942275"/>
                    <a:pt x="6127866" y="971485"/>
                    <a:pt x="6092306" y="971485"/>
                  </a:cubicBezTo>
                  <a:lnTo>
                    <a:pt x="124460" y="971485"/>
                  </a:lnTo>
                  <a:cubicBezTo>
                    <a:pt x="88900" y="971485"/>
                    <a:pt x="59690" y="942275"/>
                    <a:pt x="59690" y="906715"/>
                  </a:cubicBezTo>
                  <a:lnTo>
                    <a:pt x="59690" y="124460"/>
                  </a:lnTo>
                  <a:cubicBezTo>
                    <a:pt x="59690" y="88900"/>
                    <a:pt x="88900" y="59690"/>
                    <a:pt x="124460" y="59690"/>
                  </a:cubicBezTo>
                  <a:lnTo>
                    <a:pt x="6092306" y="59690"/>
                  </a:lnTo>
                  <a:moveTo>
                    <a:pt x="6092306" y="0"/>
                  </a:moveTo>
                  <a:lnTo>
                    <a:pt x="124460" y="0"/>
                  </a:lnTo>
                  <a:cubicBezTo>
                    <a:pt x="55880" y="0"/>
                    <a:pt x="0" y="55880"/>
                    <a:pt x="0" y="124460"/>
                  </a:cubicBezTo>
                  <a:lnTo>
                    <a:pt x="0" y="906715"/>
                  </a:lnTo>
                  <a:cubicBezTo>
                    <a:pt x="0" y="975295"/>
                    <a:pt x="55880" y="1031175"/>
                    <a:pt x="124460" y="1031175"/>
                  </a:cubicBezTo>
                  <a:lnTo>
                    <a:pt x="6092306" y="1031175"/>
                  </a:lnTo>
                  <a:cubicBezTo>
                    <a:pt x="6160886" y="1031175"/>
                    <a:pt x="6216766" y="975295"/>
                    <a:pt x="6216766" y="906715"/>
                  </a:cubicBezTo>
                  <a:lnTo>
                    <a:pt x="6216766" y="124460"/>
                  </a:lnTo>
                  <a:cubicBezTo>
                    <a:pt x="6216766" y="55880"/>
                    <a:pt x="6160886" y="0"/>
                    <a:pt x="6092306" y="0"/>
                  </a:cubicBezTo>
                  <a:close/>
                </a:path>
              </a:pathLst>
            </a:custGeom>
            <a:solidFill>
              <a:srgbClr val="000000"/>
            </a:solidFill>
          </p:spPr>
        </p:sp>
      </p:grpSp>
      <p:grpSp>
        <p:nvGrpSpPr>
          <p:cNvPr id="31" name="Group 31"/>
          <p:cNvGrpSpPr/>
          <p:nvPr/>
        </p:nvGrpSpPr>
        <p:grpSpPr>
          <a:xfrm>
            <a:off x="368509" y="6835422"/>
            <a:ext cx="5635789" cy="3047705"/>
            <a:chOff x="0" y="0"/>
            <a:chExt cx="1484323" cy="802688"/>
          </a:xfrm>
        </p:grpSpPr>
        <p:sp>
          <p:nvSpPr>
            <p:cNvPr id="32" name="Freeform 32"/>
            <p:cNvSpPr/>
            <p:nvPr/>
          </p:nvSpPr>
          <p:spPr>
            <a:xfrm>
              <a:off x="0" y="0"/>
              <a:ext cx="1484323" cy="802688"/>
            </a:xfrm>
            <a:custGeom>
              <a:avLst/>
              <a:gdLst/>
              <a:ahLst/>
              <a:cxnLst/>
              <a:rect l="l" t="t" r="r" b="b"/>
              <a:pathLst>
                <a:path w="1484323" h="802688">
                  <a:moveTo>
                    <a:pt x="70059" y="0"/>
                  </a:moveTo>
                  <a:lnTo>
                    <a:pt x="1414264" y="0"/>
                  </a:lnTo>
                  <a:cubicBezTo>
                    <a:pt x="1452956" y="0"/>
                    <a:pt x="1484323" y="31366"/>
                    <a:pt x="1484323" y="70059"/>
                  </a:cubicBezTo>
                  <a:lnTo>
                    <a:pt x="1484323" y="732629"/>
                  </a:lnTo>
                  <a:cubicBezTo>
                    <a:pt x="1484323" y="751210"/>
                    <a:pt x="1476942" y="769029"/>
                    <a:pt x="1463803" y="782168"/>
                  </a:cubicBezTo>
                  <a:cubicBezTo>
                    <a:pt x="1450665" y="795307"/>
                    <a:pt x="1432845" y="802688"/>
                    <a:pt x="1414264" y="802688"/>
                  </a:cubicBezTo>
                  <a:lnTo>
                    <a:pt x="70059" y="802688"/>
                  </a:lnTo>
                  <a:cubicBezTo>
                    <a:pt x="51478" y="802688"/>
                    <a:pt x="33658" y="795307"/>
                    <a:pt x="20520" y="782168"/>
                  </a:cubicBezTo>
                  <a:cubicBezTo>
                    <a:pt x="7381" y="769029"/>
                    <a:pt x="0" y="751210"/>
                    <a:pt x="0" y="732629"/>
                  </a:cubicBezTo>
                  <a:lnTo>
                    <a:pt x="0" y="70059"/>
                  </a:lnTo>
                  <a:cubicBezTo>
                    <a:pt x="0" y="51478"/>
                    <a:pt x="7381" y="33658"/>
                    <a:pt x="20520" y="20520"/>
                  </a:cubicBezTo>
                  <a:cubicBezTo>
                    <a:pt x="33658" y="7381"/>
                    <a:pt x="51478" y="0"/>
                    <a:pt x="70059" y="0"/>
                  </a:cubicBezTo>
                  <a:close/>
                </a:path>
              </a:pathLst>
            </a:custGeom>
            <a:solidFill>
              <a:srgbClr val="000000">
                <a:alpha val="0"/>
              </a:srgbClr>
            </a:solidFill>
            <a:ln w="38100">
              <a:solidFill>
                <a:srgbClr val="000000"/>
              </a:solidFill>
            </a:ln>
          </p:spPr>
        </p:sp>
        <p:sp>
          <p:nvSpPr>
            <p:cNvPr id="33" name="TextBox 33"/>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4" name="TextBox 34"/>
          <p:cNvSpPr txBox="1"/>
          <p:nvPr/>
        </p:nvSpPr>
        <p:spPr>
          <a:xfrm>
            <a:off x="1286936" y="7096692"/>
            <a:ext cx="3798935" cy="537845"/>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320" normalizeH="0" baseline="0" noProof="0">
                <a:ln>
                  <a:noFill/>
                </a:ln>
                <a:solidFill>
                  <a:srgbClr val="FBF3E4"/>
                </a:solidFill>
                <a:effectLst/>
                <a:uLnTx/>
                <a:uFillTx/>
                <a:latin typeface="Bebas Neue Bold"/>
                <a:ea typeface="+mn-ea"/>
                <a:cs typeface="+mn-cs"/>
              </a:rPr>
              <a:t>TECHNICAL EDUCATION</a:t>
            </a:r>
          </a:p>
        </p:txBody>
      </p:sp>
      <p:sp>
        <p:nvSpPr>
          <p:cNvPr id="35" name="TextBox 35"/>
          <p:cNvSpPr txBox="1"/>
          <p:nvPr/>
        </p:nvSpPr>
        <p:spPr>
          <a:xfrm>
            <a:off x="653263" y="7910762"/>
            <a:ext cx="5066281" cy="1614169"/>
          </a:xfrm>
          <a:prstGeom prst="rect">
            <a:avLst/>
          </a:prstGeom>
        </p:spPr>
        <p:txBody>
          <a:bodyPr lIns="0" tIns="0" rIns="0" bIns="0" rtlCol="0" anchor="t">
            <a:spAutoFit/>
          </a:bodyPr>
          <a:lstStyle/>
          <a:p>
            <a:pPr marL="0" marR="0" lvl="0" indent="0" algn="l" defTabSz="914400" rtl="0" eaLnBrk="1" fontAlgn="auto" latinLnBrk="0" hangingPunct="1">
              <a:lnSpc>
                <a:spcPts val="256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Poppins"/>
                <a:ea typeface="+mn-ea"/>
                <a:cs typeface="+mn-cs"/>
              </a:rPr>
              <a:t>Technical education is a career focused option, with T Levels a technical alternative to A Levels, and Higher Technical Qualifications (HTQ) an alternative to  degree, developed with businesses, with specific skill requirements in mind.</a:t>
            </a:r>
          </a:p>
        </p:txBody>
      </p:sp>
      <p:grpSp>
        <p:nvGrpSpPr>
          <p:cNvPr id="36" name="Group 36"/>
          <p:cNvGrpSpPr/>
          <p:nvPr/>
        </p:nvGrpSpPr>
        <p:grpSpPr>
          <a:xfrm>
            <a:off x="6758025" y="7001442"/>
            <a:ext cx="4714172" cy="781940"/>
            <a:chOff x="0" y="0"/>
            <a:chExt cx="6216766" cy="1031175"/>
          </a:xfrm>
        </p:grpSpPr>
        <p:sp>
          <p:nvSpPr>
            <p:cNvPr id="37" name="Freeform 37"/>
            <p:cNvSpPr/>
            <p:nvPr/>
          </p:nvSpPr>
          <p:spPr>
            <a:xfrm>
              <a:off x="31750" y="31750"/>
              <a:ext cx="6153266" cy="967675"/>
            </a:xfrm>
            <a:custGeom>
              <a:avLst/>
              <a:gdLst/>
              <a:ahLst/>
              <a:cxnLst/>
              <a:rect l="l" t="t" r="r" b="b"/>
              <a:pathLst>
                <a:path w="6153266" h="967675">
                  <a:moveTo>
                    <a:pt x="6060556" y="967675"/>
                  </a:moveTo>
                  <a:lnTo>
                    <a:pt x="92710" y="967675"/>
                  </a:lnTo>
                  <a:cubicBezTo>
                    <a:pt x="41910" y="967675"/>
                    <a:pt x="0" y="925765"/>
                    <a:pt x="0" y="874965"/>
                  </a:cubicBezTo>
                  <a:lnTo>
                    <a:pt x="0" y="92710"/>
                  </a:lnTo>
                  <a:cubicBezTo>
                    <a:pt x="0" y="41910"/>
                    <a:pt x="41910" y="0"/>
                    <a:pt x="92710" y="0"/>
                  </a:cubicBezTo>
                  <a:lnTo>
                    <a:pt x="6059286" y="0"/>
                  </a:lnTo>
                  <a:cubicBezTo>
                    <a:pt x="6110086" y="0"/>
                    <a:pt x="6151996" y="41910"/>
                    <a:pt x="6151996" y="92710"/>
                  </a:cubicBezTo>
                  <a:lnTo>
                    <a:pt x="6151996" y="873695"/>
                  </a:lnTo>
                  <a:cubicBezTo>
                    <a:pt x="6153266" y="925765"/>
                    <a:pt x="6111356" y="967675"/>
                    <a:pt x="6060556" y="967675"/>
                  </a:cubicBezTo>
                  <a:close/>
                </a:path>
              </a:pathLst>
            </a:custGeom>
            <a:solidFill>
              <a:srgbClr val="B91646"/>
            </a:solidFill>
          </p:spPr>
        </p:sp>
        <p:sp>
          <p:nvSpPr>
            <p:cNvPr id="38" name="Freeform 38"/>
            <p:cNvSpPr/>
            <p:nvPr/>
          </p:nvSpPr>
          <p:spPr>
            <a:xfrm>
              <a:off x="0" y="0"/>
              <a:ext cx="6216766" cy="1031175"/>
            </a:xfrm>
            <a:custGeom>
              <a:avLst/>
              <a:gdLst/>
              <a:ahLst/>
              <a:cxnLst/>
              <a:rect l="l" t="t" r="r" b="b"/>
              <a:pathLst>
                <a:path w="6216766" h="1031175">
                  <a:moveTo>
                    <a:pt x="6092306" y="59690"/>
                  </a:moveTo>
                  <a:cubicBezTo>
                    <a:pt x="6127866" y="59690"/>
                    <a:pt x="6157076" y="88900"/>
                    <a:pt x="6157076" y="124460"/>
                  </a:cubicBezTo>
                  <a:lnTo>
                    <a:pt x="6157076" y="906715"/>
                  </a:lnTo>
                  <a:cubicBezTo>
                    <a:pt x="6157076" y="942275"/>
                    <a:pt x="6127866" y="971485"/>
                    <a:pt x="6092306" y="971485"/>
                  </a:cubicBezTo>
                  <a:lnTo>
                    <a:pt x="124460" y="971485"/>
                  </a:lnTo>
                  <a:cubicBezTo>
                    <a:pt x="88900" y="971485"/>
                    <a:pt x="59690" y="942275"/>
                    <a:pt x="59690" y="906715"/>
                  </a:cubicBezTo>
                  <a:lnTo>
                    <a:pt x="59690" y="124460"/>
                  </a:lnTo>
                  <a:cubicBezTo>
                    <a:pt x="59690" y="88900"/>
                    <a:pt x="88900" y="59690"/>
                    <a:pt x="124460" y="59690"/>
                  </a:cubicBezTo>
                  <a:lnTo>
                    <a:pt x="6092306" y="59690"/>
                  </a:lnTo>
                  <a:moveTo>
                    <a:pt x="6092306" y="0"/>
                  </a:moveTo>
                  <a:lnTo>
                    <a:pt x="124460" y="0"/>
                  </a:lnTo>
                  <a:cubicBezTo>
                    <a:pt x="55880" y="0"/>
                    <a:pt x="0" y="55880"/>
                    <a:pt x="0" y="124460"/>
                  </a:cubicBezTo>
                  <a:lnTo>
                    <a:pt x="0" y="906715"/>
                  </a:lnTo>
                  <a:cubicBezTo>
                    <a:pt x="0" y="975295"/>
                    <a:pt x="55880" y="1031175"/>
                    <a:pt x="124460" y="1031175"/>
                  </a:cubicBezTo>
                  <a:lnTo>
                    <a:pt x="6092306" y="1031175"/>
                  </a:lnTo>
                  <a:cubicBezTo>
                    <a:pt x="6160886" y="1031175"/>
                    <a:pt x="6216766" y="975295"/>
                    <a:pt x="6216766" y="906715"/>
                  </a:cubicBezTo>
                  <a:lnTo>
                    <a:pt x="6216766" y="124460"/>
                  </a:lnTo>
                  <a:cubicBezTo>
                    <a:pt x="6216766" y="55880"/>
                    <a:pt x="6160886" y="0"/>
                    <a:pt x="6092306" y="0"/>
                  </a:cubicBezTo>
                  <a:close/>
                </a:path>
              </a:pathLst>
            </a:custGeom>
            <a:solidFill>
              <a:srgbClr val="000000"/>
            </a:solidFill>
          </p:spPr>
        </p:sp>
      </p:grpSp>
      <p:grpSp>
        <p:nvGrpSpPr>
          <p:cNvPr id="39" name="Group 39"/>
          <p:cNvGrpSpPr/>
          <p:nvPr/>
        </p:nvGrpSpPr>
        <p:grpSpPr>
          <a:xfrm>
            <a:off x="6297217" y="6835422"/>
            <a:ext cx="5635789" cy="3047705"/>
            <a:chOff x="0" y="0"/>
            <a:chExt cx="1484323" cy="802688"/>
          </a:xfrm>
        </p:grpSpPr>
        <p:sp>
          <p:nvSpPr>
            <p:cNvPr id="40" name="Freeform 40"/>
            <p:cNvSpPr/>
            <p:nvPr/>
          </p:nvSpPr>
          <p:spPr>
            <a:xfrm>
              <a:off x="0" y="0"/>
              <a:ext cx="1484323" cy="802688"/>
            </a:xfrm>
            <a:custGeom>
              <a:avLst/>
              <a:gdLst/>
              <a:ahLst/>
              <a:cxnLst/>
              <a:rect l="l" t="t" r="r" b="b"/>
              <a:pathLst>
                <a:path w="1484323" h="802688">
                  <a:moveTo>
                    <a:pt x="70059" y="0"/>
                  </a:moveTo>
                  <a:lnTo>
                    <a:pt x="1414264" y="0"/>
                  </a:lnTo>
                  <a:cubicBezTo>
                    <a:pt x="1452956" y="0"/>
                    <a:pt x="1484323" y="31366"/>
                    <a:pt x="1484323" y="70059"/>
                  </a:cubicBezTo>
                  <a:lnTo>
                    <a:pt x="1484323" y="732629"/>
                  </a:lnTo>
                  <a:cubicBezTo>
                    <a:pt x="1484323" y="751210"/>
                    <a:pt x="1476942" y="769029"/>
                    <a:pt x="1463803" y="782168"/>
                  </a:cubicBezTo>
                  <a:cubicBezTo>
                    <a:pt x="1450665" y="795307"/>
                    <a:pt x="1432845" y="802688"/>
                    <a:pt x="1414264" y="802688"/>
                  </a:cubicBezTo>
                  <a:lnTo>
                    <a:pt x="70059" y="802688"/>
                  </a:lnTo>
                  <a:cubicBezTo>
                    <a:pt x="51478" y="802688"/>
                    <a:pt x="33658" y="795307"/>
                    <a:pt x="20520" y="782168"/>
                  </a:cubicBezTo>
                  <a:cubicBezTo>
                    <a:pt x="7381" y="769029"/>
                    <a:pt x="0" y="751210"/>
                    <a:pt x="0" y="732629"/>
                  </a:cubicBezTo>
                  <a:lnTo>
                    <a:pt x="0" y="70059"/>
                  </a:lnTo>
                  <a:cubicBezTo>
                    <a:pt x="0" y="51478"/>
                    <a:pt x="7381" y="33658"/>
                    <a:pt x="20520" y="20520"/>
                  </a:cubicBezTo>
                  <a:cubicBezTo>
                    <a:pt x="33658" y="7381"/>
                    <a:pt x="51478" y="0"/>
                    <a:pt x="70059" y="0"/>
                  </a:cubicBezTo>
                  <a:close/>
                </a:path>
              </a:pathLst>
            </a:custGeom>
            <a:solidFill>
              <a:srgbClr val="000000">
                <a:alpha val="0"/>
              </a:srgbClr>
            </a:solidFill>
            <a:ln w="38100">
              <a:solidFill>
                <a:srgbClr val="000000"/>
              </a:solidFill>
            </a:ln>
          </p:spPr>
        </p:sp>
        <p:sp>
          <p:nvSpPr>
            <p:cNvPr id="41" name="TextBox 41"/>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2" name="TextBox 42"/>
          <p:cNvSpPr txBox="1"/>
          <p:nvPr/>
        </p:nvSpPr>
        <p:spPr>
          <a:xfrm>
            <a:off x="7215644" y="7096692"/>
            <a:ext cx="3798935" cy="537845"/>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320" normalizeH="0" baseline="0" noProof="0">
                <a:ln>
                  <a:noFill/>
                </a:ln>
                <a:solidFill>
                  <a:srgbClr val="FBF3E4"/>
                </a:solidFill>
                <a:effectLst/>
                <a:uLnTx/>
                <a:uFillTx/>
                <a:latin typeface="Bebas Neue Bold"/>
                <a:ea typeface="+mn-ea"/>
                <a:cs typeface="+mn-cs"/>
              </a:rPr>
              <a:t>WORK EXPERIENCE</a:t>
            </a:r>
          </a:p>
        </p:txBody>
      </p:sp>
      <p:sp>
        <p:nvSpPr>
          <p:cNvPr id="43" name="TextBox 43"/>
          <p:cNvSpPr txBox="1"/>
          <p:nvPr/>
        </p:nvSpPr>
        <p:spPr>
          <a:xfrm>
            <a:off x="6581971" y="7910762"/>
            <a:ext cx="5066281" cy="1828799"/>
          </a:xfrm>
          <a:prstGeom prst="rect">
            <a:avLst/>
          </a:prstGeom>
        </p:spPr>
        <p:txBody>
          <a:bodyPr lIns="0" tIns="0" rIns="0" bIns="0" rtlCol="0" anchor="t">
            <a:spAutoFit/>
          </a:bodyPr>
          <a:lstStyle/>
          <a:p>
            <a:pPr marL="0" marR="0" lvl="0" indent="0" algn="l" defTabSz="914400" rtl="0" eaLnBrk="1" fontAlgn="auto" latinLnBrk="0" hangingPunct="1">
              <a:lnSpc>
                <a:spcPts val="24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Poppins"/>
                <a:ea typeface="+mn-ea"/>
                <a:cs typeface="+mn-cs"/>
              </a:rPr>
              <a:t>Work experience is where you gain experience of what it is like to work within a particular job or company. It is usually short and runs for one or two weeks, and is usually unpaid. Work experience is often organised by schools and usually takes place whilst you are still in education.</a:t>
            </a:r>
          </a:p>
        </p:txBody>
      </p:sp>
      <p:grpSp>
        <p:nvGrpSpPr>
          <p:cNvPr id="44" name="Group 44"/>
          <p:cNvGrpSpPr/>
          <p:nvPr/>
        </p:nvGrpSpPr>
        <p:grpSpPr>
          <a:xfrm>
            <a:off x="12686732" y="6990275"/>
            <a:ext cx="4714172" cy="781940"/>
            <a:chOff x="0" y="0"/>
            <a:chExt cx="6216766" cy="1031175"/>
          </a:xfrm>
        </p:grpSpPr>
        <p:sp>
          <p:nvSpPr>
            <p:cNvPr id="45" name="Freeform 45"/>
            <p:cNvSpPr/>
            <p:nvPr/>
          </p:nvSpPr>
          <p:spPr>
            <a:xfrm>
              <a:off x="31750" y="31750"/>
              <a:ext cx="6153266" cy="967675"/>
            </a:xfrm>
            <a:custGeom>
              <a:avLst/>
              <a:gdLst/>
              <a:ahLst/>
              <a:cxnLst/>
              <a:rect l="l" t="t" r="r" b="b"/>
              <a:pathLst>
                <a:path w="6153266" h="967675">
                  <a:moveTo>
                    <a:pt x="6060556" y="967675"/>
                  </a:moveTo>
                  <a:lnTo>
                    <a:pt x="92710" y="967675"/>
                  </a:lnTo>
                  <a:cubicBezTo>
                    <a:pt x="41910" y="967675"/>
                    <a:pt x="0" y="925765"/>
                    <a:pt x="0" y="874965"/>
                  </a:cubicBezTo>
                  <a:lnTo>
                    <a:pt x="0" y="92710"/>
                  </a:lnTo>
                  <a:cubicBezTo>
                    <a:pt x="0" y="41910"/>
                    <a:pt x="41910" y="0"/>
                    <a:pt x="92710" y="0"/>
                  </a:cubicBezTo>
                  <a:lnTo>
                    <a:pt x="6059286" y="0"/>
                  </a:lnTo>
                  <a:cubicBezTo>
                    <a:pt x="6110086" y="0"/>
                    <a:pt x="6151996" y="41910"/>
                    <a:pt x="6151996" y="92710"/>
                  </a:cubicBezTo>
                  <a:lnTo>
                    <a:pt x="6151996" y="873695"/>
                  </a:lnTo>
                  <a:cubicBezTo>
                    <a:pt x="6153266" y="925765"/>
                    <a:pt x="6111356" y="967675"/>
                    <a:pt x="6060556" y="967675"/>
                  </a:cubicBezTo>
                  <a:close/>
                </a:path>
              </a:pathLst>
            </a:custGeom>
            <a:solidFill>
              <a:srgbClr val="B91646"/>
            </a:solidFill>
          </p:spPr>
        </p:sp>
        <p:sp>
          <p:nvSpPr>
            <p:cNvPr id="46" name="Freeform 46"/>
            <p:cNvSpPr/>
            <p:nvPr/>
          </p:nvSpPr>
          <p:spPr>
            <a:xfrm>
              <a:off x="0" y="0"/>
              <a:ext cx="6216766" cy="1031175"/>
            </a:xfrm>
            <a:custGeom>
              <a:avLst/>
              <a:gdLst/>
              <a:ahLst/>
              <a:cxnLst/>
              <a:rect l="l" t="t" r="r" b="b"/>
              <a:pathLst>
                <a:path w="6216766" h="1031175">
                  <a:moveTo>
                    <a:pt x="6092306" y="59690"/>
                  </a:moveTo>
                  <a:cubicBezTo>
                    <a:pt x="6127866" y="59690"/>
                    <a:pt x="6157076" y="88900"/>
                    <a:pt x="6157076" y="124460"/>
                  </a:cubicBezTo>
                  <a:lnTo>
                    <a:pt x="6157076" y="906715"/>
                  </a:lnTo>
                  <a:cubicBezTo>
                    <a:pt x="6157076" y="942275"/>
                    <a:pt x="6127866" y="971485"/>
                    <a:pt x="6092306" y="971485"/>
                  </a:cubicBezTo>
                  <a:lnTo>
                    <a:pt x="124460" y="971485"/>
                  </a:lnTo>
                  <a:cubicBezTo>
                    <a:pt x="88900" y="971485"/>
                    <a:pt x="59690" y="942275"/>
                    <a:pt x="59690" y="906715"/>
                  </a:cubicBezTo>
                  <a:lnTo>
                    <a:pt x="59690" y="124460"/>
                  </a:lnTo>
                  <a:cubicBezTo>
                    <a:pt x="59690" y="88900"/>
                    <a:pt x="88900" y="59690"/>
                    <a:pt x="124460" y="59690"/>
                  </a:cubicBezTo>
                  <a:lnTo>
                    <a:pt x="6092306" y="59690"/>
                  </a:lnTo>
                  <a:moveTo>
                    <a:pt x="6092306" y="0"/>
                  </a:moveTo>
                  <a:lnTo>
                    <a:pt x="124460" y="0"/>
                  </a:lnTo>
                  <a:cubicBezTo>
                    <a:pt x="55880" y="0"/>
                    <a:pt x="0" y="55880"/>
                    <a:pt x="0" y="124460"/>
                  </a:cubicBezTo>
                  <a:lnTo>
                    <a:pt x="0" y="906715"/>
                  </a:lnTo>
                  <a:cubicBezTo>
                    <a:pt x="0" y="975295"/>
                    <a:pt x="55880" y="1031175"/>
                    <a:pt x="124460" y="1031175"/>
                  </a:cubicBezTo>
                  <a:lnTo>
                    <a:pt x="6092306" y="1031175"/>
                  </a:lnTo>
                  <a:cubicBezTo>
                    <a:pt x="6160886" y="1031175"/>
                    <a:pt x="6216766" y="975295"/>
                    <a:pt x="6216766" y="906715"/>
                  </a:cubicBezTo>
                  <a:lnTo>
                    <a:pt x="6216766" y="124460"/>
                  </a:lnTo>
                  <a:cubicBezTo>
                    <a:pt x="6216766" y="55880"/>
                    <a:pt x="6160886" y="0"/>
                    <a:pt x="6092306" y="0"/>
                  </a:cubicBezTo>
                  <a:close/>
                </a:path>
              </a:pathLst>
            </a:custGeom>
            <a:solidFill>
              <a:srgbClr val="000000"/>
            </a:solidFill>
          </p:spPr>
        </p:sp>
      </p:grpSp>
      <p:grpSp>
        <p:nvGrpSpPr>
          <p:cNvPr id="47" name="Group 47"/>
          <p:cNvGrpSpPr/>
          <p:nvPr/>
        </p:nvGrpSpPr>
        <p:grpSpPr>
          <a:xfrm>
            <a:off x="12225924" y="6824254"/>
            <a:ext cx="5635789" cy="3047705"/>
            <a:chOff x="0" y="0"/>
            <a:chExt cx="1484323" cy="802688"/>
          </a:xfrm>
        </p:grpSpPr>
        <p:sp>
          <p:nvSpPr>
            <p:cNvPr id="48" name="Freeform 48"/>
            <p:cNvSpPr/>
            <p:nvPr/>
          </p:nvSpPr>
          <p:spPr>
            <a:xfrm>
              <a:off x="0" y="0"/>
              <a:ext cx="1484323" cy="802688"/>
            </a:xfrm>
            <a:custGeom>
              <a:avLst/>
              <a:gdLst/>
              <a:ahLst/>
              <a:cxnLst/>
              <a:rect l="l" t="t" r="r" b="b"/>
              <a:pathLst>
                <a:path w="1484323" h="802688">
                  <a:moveTo>
                    <a:pt x="70059" y="0"/>
                  </a:moveTo>
                  <a:lnTo>
                    <a:pt x="1414264" y="0"/>
                  </a:lnTo>
                  <a:cubicBezTo>
                    <a:pt x="1452956" y="0"/>
                    <a:pt x="1484323" y="31366"/>
                    <a:pt x="1484323" y="70059"/>
                  </a:cubicBezTo>
                  <a:lnTo>
                    <a:pt x="1484323" y="732629"/>
                  </a:lnTo>
                  <a:cubicBezTo>
                    <a:pt x="1484323" y="751210"/>
                    <a:pt x="1476942" y="769029"/>
                    <a:pt x="1463803" y="782168"/>
                  </a:cubicBezTo>
                  <a:cubicBezTo>
                    <a:pt x="1450665" y="795307"/>
                    <a:pt x="1432845" y="802688"/>
                    <a:pt x="1414264" y="802688"/>
                  </a:cubicBezTo>
                  <a:lnTo>
                    <a:pt x="70059" y="802688"/>
                  </a:lnTo>
                  <a:cubicBezTo>
                    <a:pt x="51478" y="802688"/>
                    <a:pt x="33658" y="795307"/>
                    <a:pt x="20520" y="782168"/>
                  </a:cubicBezTo>
                  <a:cubicBezTo>
                    <a:pt x="7381" y="769029"/>
                    <a:pt x="0" y="751210"/>
                    <a:pt x="0" y="732629"/>
                  </a:cubicBezTo>
                  <a:lnTo>
                    <a:pt x="0" y="70059"/>
                  </a:lnTo>
                  <a:cubicBezTo>
                    <a:pt x="0" y="51478"/>
                    <a:pt x="7381" y="33658"/>
                    <a:pt x="20520" y="20520"/>
                  </a:cubicBezTo>
                  <a:cubicBezTo>
                    <a:pt x="33658" y="7381"/>
                    <a:pt x="51478" y="0"/>
                    <a:pt x="70059" y="0"/>
                  </a:cubicBezTo>
                  <a:close/>
                </a:path>
              </a:pathLst>
            </a:custGeom>
            <a:solidFill>
              <a:srgbClr val="000000">
                <a:alpha val="0"/>
              </a:srgbClr>
            </a:solidFill>
            <a:ln w="38100">
              <a:solidFill>
                <a:srgbClr val="000000"/>
              </a:solidFill>
            </a:ln>
          </p:spPr>
        </p:sp>
        <p:sp>
          <p:nvSpPr>
            <p:cNvPr id="49" name="TextBox 49"/>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0" name="TextBox 50"/>
          <p:cNvSpPr txBox="1"/>
          <p:nvPr/>
        </p:nvSpPr>
        <p:spPr>
          <a:xfrm>
            <a:off x="13144351" y="7085525"/>
            <a:ext cx="3798935" cy="448310"/>
          </a:xfrm>
          <a:prstGeom prst="rect">
            <a:avLst/>
          </a:prstGeom>
        </p:spPr>
        <p:txBody>
          <a:bodyPr lIns="0" tIns="0" rIns="0" bIns="0" rtlCol="0" anchor="t">
            <a:spAutoFit/>
          </a:bodyPr>
          <a:lstStyle/>
          <a:p>
            <a:pPr marL="0" marR="0" lvl="0" indent="0" algn="ctr" defTabSz="914400" rtl="0" eaLnBrk="1" fontAlgn="auto" latinLnBrk="0" hangingPunct="1">
              <a:lnSpc>
                <a:spcPts val="3640"/>
              </a:lnSpc>
              <a:spcBef>
                <a:spcPts val="0"/>
              </a:spcBef>
              <a:spcAft>
                <a:spcPts val="0"/>
              </a:spcAft>
              <a:buClrTx/>
              <a:buSzTx/>
              <a:buFontTx/>
              <a:buNone/>
              <a:tabLst/>
              <a:defRPr/>
            </a:pPr>
            <a:r>
              <a:rPr kumimoji="0" lang="en-US" sz="2600" b="0" i="0" u="none" strike="noStrike" kern="1200" cap="none" spc="260" normalizeH="0" baseline="0" noProof="0">
                <a:ln>
                  <a:noFill/>
                </a:ln>
                <a:solidFill>
                  <a:srgbClr val="FBF3E4"/>
                </a:solidFill>
                <a:effectLst/>
                <a:uLnTx/>
                <a:uFillTx/>
                <a:latin typeface="Bebas Neue Bold"/>
                <a:ea typeface="+mn-ea"/>
                <a:cs typeface="+mn-cs"/>
              </a:rPr>
              <a:t>ROUTES TO FURTHER STUDY</a:t>
            </a:r>
          </a:p>
        </p:txBody>
      </p:sp>
      <p:sp>
        <p:nvSpPr>
          <p:cNvPr id="51" name="TextBox 51"/>
          <p:cNvSpPr txBox="1"/>
          <p:nvPr/>
        </p:nvSpPr>
        <p:spPr>
          <a:xfrm>
            <a:off x="12510678" y="7909120"/>
            <a:ext cx="5066281" cy="1864995"/>
          </a:xfrm>
          <a:prstGeom prst="rect">
            <a:avLst/>
          </a:prstGeom>
        </p:spPr>
        <p:txBody>
          <a:bodyPr lIns="0" tIns="0" rIns="0" bIns="0" rtlCol="0" anchor="t">
            <a:spAutoFit/>
          </a:bodyPr>
          <a:lstStyle/>
          <a:p>
            <a:pPr marL="0" marR="0" lvl="0" indent="0" algn="l" defTabSz="914400" rtl="0" eaLnBrk="1" fontAlgn="auto" latinLnBrk="0" hangingPunct="1">
              <a:lnSpc>
                <a:spcPts val="2160"/>
              </a:lnSpc>
              <a:spcBef>
                <a:spcPts val="0"/>
              </a:spcBef>
              <a:spcAft>
                <a:spcPts val="0"/>
              </a:spcAft>
              <a:buClrTx/>
              <a:buSzTx/>
              <a:buFontTx/>
              <a:buNone/>
              <a:tabLst/>
              <a:defRPr/>
            </a:pPr>
            <a:r>
              <a:rPr kumimoji="0" lang="en-US" sz="1350" b="0" i="0" u="none" strike="noStrike" kern="1200" cap="none" spc="0" normalizeH="0" baseline="0" noProof="0">
                <a:ln>
                  <a:noFill/>
                </a:ln>
                <a:solidFill>
                  <a:srgbClr val="000000"/>
                </a:solidFill>
                <a:effectLst/>
                <a:uLnTx/>
                <a:uFillTx/>
                <a:latin typeface="Poppins"/>
                <a:ea typeface="+mn-ea"/>
                <a:cs typeface="+mn-cs"/>
              </a:rPr>
              <a:t>GCSEs remain a compulsory qualification in the UK, and moving into some forms of further study will require five passes at GCSE, including Maths and English. Resitting these qualifications is an option in order to progress to further study or work. Alternatively, Level 2 BTECs, NVQs, and Functional Skills are also a pathway into further education.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BEBA8EAE-BF5A-486C-A8C5-ECC9F3942E4B}">
                <a14:imgProps xmlns:a14="http://schemas.microsoft.com/office/drawing/2010/main">
                  <a14:imgLayer r:embed="rId3">
                    <a14:imgEffect>
                      <a14:artisticGlowDiffused/>
                    </a14:imgEffect>
                  </a14:imgLayer>
                </a14:imgProps>
              </a:ext>
            </a:extLst>
          </a:blip>
          <a:srcRect l="445" r="629" b="2377"/>
          <a:stretch>
            <a:fillRect/>
          </a:stretch>
        </p:blipFill>
        <p:spPr>
          <a:xfrm>
            <a:off x="6096000" y="3178134"/>
            <a:ext cx="5357568" cy="6156366"/>
          </a:xfrm>
          <a:prstGeom prst="rect">
            <a:avLst/>
          </a:prstGeom>
        </p:spPr>
      </p:pic>
      <p:sp>
        <p:nvSpPr>
          <p:cNvPr id="4" name="TextBox 4"/>
          <p:cNvSpPr txBox="1"/>
          <p:nvPr/>
        </p:nvSpPr>
        <p:spPr>
          <a:xfrm>
            <a:off x="8582620" y="6580929"/>
            <a:ext cx="1110438" cy="204351"/>
          </a:xfrm>
          <a:prstGeom prst="rect">
            <a:avLst/>
          </a:prstGeom>
        </p:spPr>
        <p:txBody>
          <a:bodyPr wrap="square" lIns="0" tIns="0" rIns="0" bIns="0" rtlCol="0" anchor="t">
            <a:spAutoFit/>
          </a:bodyPr>
          <a:lstStyle/>
          <a:p>
            <a:pPr marL="259080" marR="0" lvl="1" indent="-129540" algn="ctr" defTabSz="914400" rtl="0" eaLnBrk="1" fontAlgn="auto" latinLnBrk="0" hangingPunct="1">
              <a:lnSpc>
                <a:spcPts val="1679"/>
              </a:lnSpc>
              <a:spcBef>
                <a:spcPts val="0"/>
              </a:spcBef>
              <a:spcAft>
                <a:spcPts val="0"/>
              </a:spcAft>
              <a:buClrTx/>
              <a:buSzTx/>
              <a:buFont typeface="Arial"/>
              <a:buChar char="•"/>
              <a:tabLst/>
              <a:defRPr/>
            </a:pPr>
            <a:r>
              <a:rPr kumimoji="0" lang="en-US" sz="1400" b="1" i="0" u="none" strike="noStrike" kern="1200" cap="none" spc="0" normalizeH="0" baseline="0" noProof="0" dirty="0">
                <a:ln>
                  <a:noFill/>
                </a:ln>
                <a:solidFill>
                  <a:srgbClr val="000000"/>
                </a:solidFill>
                <a:effectLst/>
                <a:uLnTx/>
                <a:uFillTx/>
                <a:latin typeface="Canva Sans Bold"/>
                <a:ea typeface="+mn-ea"/>
                <a:cs typeface="+mn-cs"/>
              </a:rPr>
              <a:t>ST IVES</a:t>
            </a:r>
          </a:p>
        </p:txBody>
      </p:sp>
      <p:grpSp>
        <p:nvGrpSpPr>
          <p:cNvPr id="5" name="Group 5"/>
          <p:cNvGrpSpPr/>
          <p:nvPr/>
        </p:nvGrpSpPr>
        <p:grpSpPr>
          <a:xfrm>
            <a:off x="520039" y="3718003"/>
            <a:ext cx="410448" cy="410448"/>
            <a:chOff x="0" y="0"/>
            <a:chExt cx="812800" cy="812800"/>
          </a:xfrm>
        </p:grpSpPr>
        <p:sp>
          <p:nvSpPr>
            <p:cNvPr id="6"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solidFill>
          </p:spPr>
        </p:sp>
        <p:sp>
          <p:nvSpPr>
            <p:cNvPr id="7" name="TextBox 7"/>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dirty="0">
                  <a:ln>
                    <a:noFill/>
                  </a:ln>
                  <a:solidFill>
                    <a:srgbClr val="FFFFFF"/>
                  </a:solidFill>
                  <a:effectLst/>
                  <a:uLnTx/>
                  <a:uFillTx/>
                  <a:latin typeface="Poppins Bold"/>
                  <a:ea typeface="+mn-ea"/>
                  <a:cs typeface="+mn-cs"/>
                </a:rPr>
                <a:t>1</a:t>
              </a:r>
            </a:p>
          </p:txBody>
        </p:sp>
      </p:grpSp>
      <p:sp>
        <p:nvSpPr>
          <p:cNvPr id="8" name="TextBox 8"/>
          <p:cNvSpPr txBox="1"/>
          <p:nvPr/>
        </p:nvSpPr>
        <p:spPr>
          <a:xfrm>
            <a:off x="1309182" y="8456400"/>
            <a:ext cx="3927309" cy="560282"/>
          </a:xfrm>
          <a:prstGeom prst="rect">
            <a:avLst/>
          </a:prstGeom>
        </p:spPr>
        <p:txBody>
          <a:bodyPr lIns="0" tIns="0" rIns="0" bIns="0" rtlCol="0" anchor="t">
            <a:spAutoFit/>
          </a:bodyPr>
          <a:lstStyle/>
          <a:p>
            <a:pPr marL="0" marR="0" lvl="0" indent="0" algn="ctr" defTabSz="914400" rtl="0" eaLnBrk="1" fontAlgn="auto" latinLnBrk="0" hangingPunct="1">
              <a:lnSpc>
                <a:spcPts val="2491"/>
              </a:lnSpc>
              <a:spcBef>
                <a:spcPts val="0"/>
              </a:spcBef>
              <a:spcAft>
                <a:spcPts val="0"/>
              </a:spcAft>
              <a:buClrTx/>
              <a:buSzTx/>
              <a:buFontTx/>
              <a:buNone/>
              <a:tabLst/>
              <a:defRPr/>
            </a:pPr>
            <a:r>
              <a:rPr kumimoji="0" lang="en-US" sz="1779" b="1" i="0" u="none" strike="noStrike" kern="1200" cap="none" spc="0" normalizeH="0" baseline="0" noProof="0" dirty="0">
                <a:ln>
                  <a:noFill/>
                </a:ln>
                <a:solidFill>
                  <a:srgbClr val="000000"/>
                </a:solidFill>
                <a:effectLst/>
                <a:uLnTx/>
                <a:uFillTx/>
                <a:latin typeface="Canva Sans Bold"/>
                <a:ea typeface="+mn-ea"/>
                <a:cs typeface="+mn-cs"/>
              </a:rPr>
              <a:t>Cambridge City Centre</a:t>
            </a:r>
          </a:p>
          <a:p>
            <a:pPr marL="0" marR="0" lvl="0" indent="0" algn="ctr" defTabSz="914400" rtl="0" eaLnBrk="1" fontAlgn="auto" latinLnBrk="0" hangingPunct="1">
              <a:lnSpc>
                <a:spcPts val="1959"/>
              </a:lnSpc>
              <a:spcBef>
                <a:spcPts val="0"/>
              </a:spcBef>
              <a:spcAft>
                <a:spcPts val="0"/>
              </a:spcAft>
              <a:buClrTx/>
              <a:buSzTx/>
              <a:buFontTx/>
              <a:buNone/>
              <a:tabLst/>
              <a:defRPr/>
            </a:pPr>
            <a:r>
              <a:rPr kumimoji="0" lang="en-US" sz="1399" b="0" i="0" u="none" strike="noStrike" kern="1200" cap="none" spc="0" normalizeH="0" baseline="0" noProof="0" dirty="0">
                <a:ln>
                  <a:noFill/>
                </a:ln>
                <a:solidFill>
                  <a:srgbClr val="000000"/>
                </a:solidFill>
                <a:effectLst/>
                <a:uLnTx/>
                <a:uFillTx/>
                <a:latin typeface="Canva Sans"/>
                <a:ea typeface="+mn-ea"/>
                <a:cs typeface="+mn-cs"/>
              </a:rPr>
              <a:t>Educational, Retail and Hospitality hub </a:t>
            </a:r>
          </a:p>
        </p:txBody>
      </p:sp>
      <p:sp>
        <p:nvSpPr>
          <p:cNvPr id="9" name="TextBox 9"/>
          <p:cNvSpPr txBox="1"/>
          <p:nvPr/>
        </p:nvSpPr>
        <p:spPr>
          <a:xfrm>
            <a:off x="1309182" y="3718800"/>
            <a:ext cx="3927309" cy="1137363"/>
          </a:xfrm>
          <a:prstGeom prst="rect">
            <a:avLst/>
          </a:prstGeom>
        </p:spPr>
        <p:txBody>
          <a:bodyPr lIns="0" tIns="0" rIns="0" bIns="0" rtlCol="0" anchor="t">
            <a:spAutoFit/>
          </a:bodyPr>
          <a:lstStyle/>
          <a:p>
            <a:pPr marL="0" marR="0" lvl="0" indent="0" algn="ctr" defTabSz="914400" rtl="0" eaLnBrk="1" fontAlgn="auto" latinLnBrk="0" hangingPunct="1">
              <a:lnSpc>
                <a:spcPts val="2519"/>
              </a:lnSpc>
              <a:spcBef>
                <a:spcPts val="0"/>
              </a:spcBef>
              <a:spcAft>
                <a:spcPts val="0"/>
              </a:spcAft>
              <a:buClrTx/>
              <a:buSzTx/>
              <a:buFontTx/>
              <a:buNone/>
              <a:tabLst/>
              <a:defRPr/>
            </a:pPr>
            <a:r>
              <a:rPr kumimoji="0" lang="en-US" sz="1799" b="1" i="0" u="none" strike="noStrike" kern="1200" cap="none" spc="0" normalizeH="0" baseline="0" noProof="0" dirty="0">
                <a:ln>
                  <a:noFill/>
                </a:ln>
                <a:solidFill>
                  <a:srgbClr val="000000"/>
                </a:solidFill>
                <a:effectLst/>
                <a:uLnTx/>
                <a:uFillTx/>
                <a:latin typeface="Canva Sans Bold"/>
                <a:ea typeface="+mn-ea"/>
                <a:cs typeface="+mn-cs"/>
              </a:rPr>
              <a:t>Peterborough Advanced Manufacturing Cluster</a:t>
            </a:r>
          </a:p>
          <a:p>
            <a:pPr marL="0" marR="0" lvl="0" indent="0" algn="ctr" defTabSz="914400" rtl="0" eaLnBrk="1" fontAlgn="auto" latinLnBrk="0" hangingPunct="1">
              <a:lnSpc>
                <a:spcPts val="1959"/>
              </a:lnSpc>
              <a:spcBef>
                <a:spcPts val="0"/>
              </a:spcBef>
              <a:spcAft>
                <a:spcPts val="0"/>
              </a:spcAft>
              <a:buClrTx/>
              <a:buSzTx/>
              <a:buFontTx/>
              <a:buNone/>
              <a:tabLst/>
              <a:defRPr/>
            </a:pPr>
            <a:r>
              <a:rPr kumimoji="0" lang="en-US" sz="1399" b="0" i="0" u="none" strike="noStrike" kern="1200" cap="none" spc="0" normalizeH="0" baseline="0" noProof="0" dirty="0">
                <a:ln>
                  <a:noFill/>
                </a:ln>
                <a:solidFill>
                  <a:srgbClr val="000000"/>
                </a:solidFill>
                <a:effectLst/>
                <a:uLnTx/>
                <a:uFillTx/>
                <a:latin typeface="Canva Sans"/>
                <a:ea typeface="+mn-ea"/>
                <a:cs typeface="+mn-cs"/>
              </a:rPr>
              <a:t>Close geographical concentration of robotics, metals and machinery businesses</a:t>
            </a:r>
          </a:p>
        </p:txBody>
      </p:sp>
      <p:sp>
        <p:nvSpPr>
          <p:cNvPr id="10" name="TextBox 10"/>
          <p:cNvSpPr txBox="1"/>
          <p:nvPr/>
        </p:nvSpPr>
        <p:spPr>
          <a:xfrm>
            <a:off x="1310400" y="4993200"/>
            <a:ext cx="3927309" cy="560282"/>
          </a:xfrm>
          <a:prstGeom prst="rect">
            <a:avLst/>
          </a:prstGeom>
        </p:spPr>
        <p:txBody>
          <a:bodyPr lIns="0" tIns="0" rIns="0" bIns="0" rtlCol="0" anchor="t">
            <a:spAutoFit/>
          </a:bodyPr>
          <a:lstStyle/>
          <a:p>
            <a:pPr marL="0" marR="0" lvl="0" indent="0" algn="ctr" defTabSz="914400" rtl="0" eaLnBrk="1" fontAlgn="auto" latinLnBrk="0" hangingPunct="1">
              <a:lnSpc>
                <a:spcPts val="2491"/>
              </a:lnSpc>
              <a:spcBef>
                <a:spcPts val="0"/>
              </a:spcBef>
              <a:spcAft>
                <a:spcPts val="0"/>
              </a:spcAft>
              <a:buClrTx/>
              <a:buSzTx/>
              <a:buFontTx/>
              <a:buNone/>
              <a:tabLst/>
              <a:defRPr/>
            </a:pPr>
            <a:r>
              <a:rPr kumimoji="0" lang="en-US" sz="1779" b="1" i="0" u="none" strike="noStrike" kern="1200" cap="none" spc="0" normalizeH="0" baseline="0" noProof="0" dirty="0">
                <a:ln>
                  <a:noFill/>
                </a:ln>
                <a:solidFill>
                  <a:srgbClr val="000000"/>
                </a:solidFill>
                <a:effectLst/>
                <a:uLnTx/>
                <a:uFillTx/>
                <a:latin typeface="Canva Sans Bold"/>
                <a:ea typeface="+mn-ea"/>
                <a:cs typeface="+mn-cs"/>
              </a:rPr>
              <a:t>Huntingdon Retail Park</a:t>
            </a:r>
            <a:r>
              <a:rPr kumimoji="0" lang="en-US" sz="1779" b="1" i="0" u="none" strike="noStrike" kern="1200" cap="none" spc="0" normalizeH="0" baseline="0" noProof="0" dirty="0">
                <a:ln>
                  <a:noFill/>
                </a:ln>
                <a:solidFill>
                  <a:srgbClr val="000000"/>
                </a:solidFill>
                <a:effectLst/>
                <a:uLnTx/>
                <a:uFillTx/>
                <a:latin typeface="Canva Sans"/>
                <a:ea typeface="+mn-ea"/>
                <a:cs typeface="+mn-cs"/>
              </a:rPr>
              <a:t> </a:t>
            </a:r>
          </a:p>
          <a:p>
            <a:pPr marL="0" marR="0" lvl="0" indent="0" algn="ctr" defTabSz="914400" rtl="0" eaLnBrk="1" fontAlgn="auto" latinLnBrk="0" hangingPunct="1">
              <a:lnSpc>
                <a:spcPts val="1959"/>
              </a:lnSpc>
              <a:spcBef>
                <a:spcPts val="0"/>
              </a:spcBef>
              <a:spcAft>
                <a:spcPts val="0"/>
              </a:spcAft>
              <a:buClrTx/>
              <a:buSzTx/>
              <a:buFontTx/>
              <a:buNone/>
              <a:tabLst/>
              <a:defRPr/>
            </a:pPr>
            <a:r>
              <a:rPr kumimoji="0" lang="en-US" sz="1399" b="0" i="0" u="none" strike="noStrike" kern="1200" cap="none" spc="0" normalizeH="0" baseline="0" noProof="0" dirty="0">
                <a:ln>
                  <a:noFill/>
                </a:ln>
                <a:solidFill>
                  <a:srgbClr val="000000"/>
                </a:solidFill>
                <a:effectLst/>
                <a:uLnTx/>
                <a:uFillTx/>
                <a:latin typeface="Canva Sans"/>
                <a:ea typeface="+mn-ea"/>
                <a:cs typeface="+mn-cs"/>
              </a:rPr>
              <a:t>Cluster of retail and hospitality businesses</a:t>
            </a:r>
          </a:p>
        </p:txBody>
      </p:sp>
      <p:sp>
        <p:nvSpPr>
          <p:cNvPr id="11" name="TextBox 11"/>
          <p:cNvSpPr txBox="1"/>
          <p:nvPr/>
        </p:nvSpPr>
        <p:spPr>
          <a:xfrm>
            <a:off x="1310400" y="7408800"/>
            <a:ext cx="3927309" cy="560282"/>
          </a:xfrm>
          <a:prstGeom prst="rect">
            <a:avLst/>
          </a:prstGeom>
        </p:spPr>
        <p:txBody>
          <a:bodyPr lIns="0" tIns="0" rIns="0" bIns="0" rtlCol="0" anchor="t">
            <a:spAutoFit/>
          </a:bodyPr>
          <a:lstStyle/>
          <a:p>
            <a:pPr marL="0" marR="0" lvl="0" indent="0" algn="ctr" defTabSz="914400" rtl="0" eaLnBrk="1" fontAlgn="auto" latinLnBrk="0" hangingPunct="1">
              <a:lnSpc>
                <a:spcPts val="2491"/>
              </a:lnSpc>
              <a:spcBef>
                <a:spcPts val="0"/>
              </a:spcBef>
              <a:spcAft>
                <a:spcPts val="0"/>
              </a:spcAft>
              <a:buClrTx/>
              <a:buSzTx/>
              <a:buFontTx/>
              <a:buNone/>
              <a:tabLst/>
              <a:defRPr/>
            </a:pPr>
            <a:r>
              <a:rPr kumimoji="0" lang="en-US" sz="1779" b="1" i="0" u="none" strike="noStrike" kern="1200" cap="none" spc="0" normalizeH="0" baseline="0" noProof="0" dirty="0">
                <a:ln>
                  <a:noFill/>
                </a:ln>
                <a:solidFill>
                  <a:srgbClr val="000000"/>
                </a:solidFill>
                <a:effectLst/>
                <a:uLnTx/>
                <a:uFillTx/>
                <a:latin typeface="Canva Sans Bold"/>
                <a:ea typeface="+mn-ea"/>
                <a:cs typeface="+mn-cs"/>
              </a:rPr>
              <a:t>Cambourne Business Park</a:t>
            </a:r>
          </a:p>
          <a:p>
            <a:pPr marL="0" marR="0" lvl="0" indent="0" algn="ctr" defTabSz="914400" rtl="0" eaLnBrk="1" fontAlgn="auto" latinLnBrk="0" hangingPunct="1">
              <a:lnSpc>
                <a:spcPts val="1959"/>
              </a:lnSpc>
              <a:spcBef>
                <a:spcPts val="0"/>
              </a:spcBef>
              <a:spcAft>
                <a:spcPts val="0"/>
              </a:spcAft>
              <a:buClrTx/>
              <a:buSzTx/>
              <a:buFontTx/>
              <a:buNone/>
              <a:tabLst/>
              <a:defRPr/>
            </a:pPr>
            <a:r>
              <a:rPr kumimoji="0" lang="en-US" sz="1399" b="0" i="0" u="none" strike="noStrike" kern="1200" cap="none" spc="0" normalizeH="0" baseline="0" noProof="0" dirty="0">
                <a:ln>
                  <a:noFill/>
                </a:ln>
                <a:solidFill>
                  <a:srgbClr val="000000"/>
                </a:solidFill>
                <a:effectLst/>
                <a:uLnTx/>
                <a:uFillTx/>
                <a:latin typeface="Canva Sans"/>
                <a:ea typeface="+mn-ea"/>
                <a:cs typeface="+mn-cs"/>
              </a:rPr>
              <a:t>Cluster of Tech and Professional Services offices </a:t>
            </a:r>
          </a:p>
        </p:txBody>
      </p:sp>
      <p:sp>
        <p:nvSpPr>
          <p:cNvPr id="12" name="TextBox 12"/>
          <p:cNvSpPr txBox="1"/>
          <p:nvPr/>
        </p:nvSpPr>
        <p:spPr>
          <a:xfrm>
            <a:off x="12743754" y="7408800"/>
            <a:ext cx="4516692" cy="811184"/>
          </a:xfrm>
          <a:prstGeom prst="rect">
            <a:avLst/>
          </a:prstGeom>
        </p:spPr>
        <p:txBody>
          <a:bodyPr lIns="0" tIns="0" rIns="0" bIns="0" rtlCol="0" anchor="t">
            <a:spAutoFit/>
          </a:bodyPr>
          <a:lstStyle/>
          <a:p>
            <a:pPr marL="0" marR="0" lvl="0" indent="0" algn="ctr" defTabSz="914400" rtl="0" eaLnBrk="1" fontAlgn="auto" latinLnBrk="0" hangingPunct="1">
              <a:lnSpc>
                <a:spcPts val="2506"/>
              </a:lnSpc>
              <a:spcBef>
                <a:spcPts val="0"/>
              </a:spcBef>
              <a:spcAft>
                <a:spcPts val="0"/>
              </a:spcAft>
              <a:buClrTx/>
              <a:buSzTx/>
              <a:buFontTx/>
              <a:buNone/>
              <a:tabLst/>
              <a:defRPr/>
            </a:pPr>
            <a:r>
              <a:rPr kumimoji="0" lang="en-US" sz="1790" b="1" i="0" u="none" strike="noStrike" kern="1200" cap="none" spc="0" normalizeH="0" baseline="0" noProof="0" dirty="0">
                <a:ln>
                  <a:noFill/>
                </a:ln>
                <a:solidFill>
                  <a:srgbClr val="000000"/>
                </a:solidFill>
                <a:effectLst/>
                <a:uLnTx/>
                <a:uFillTx/>
                <a:latin typeface="Canva Sans Bold"/>
                <a:ea typeface="+mn-ea"/>
                <a:cs typeface="+mn-cs"/>
              </a:rPr>
              <a:t>Cambridge Research Park </a:t>
            </a:r>
          </a:p>
          <a:p>
            <a:pPr marL="0" marR="0" lvl="0" indent="0" algn="ctr" defTabSz="914400" rtl="0" eaLnBrk="1" fontAlgn="auto" latinLnBrk="0" hangingPunct="1">
              <a:lnSpc>
                <a:spcPts val="2001"/>
              </a:lnSpc>
              <a:spcBef>
                <a:spcPts val="0"/>
              </a:spcBef>
              <a:spcAft>
                <a:spcPts val="0"/>
              </a:spcAft>
              <a:buClrTx/>
              <a:buSzTx/>
              <a:buFontTx/>
              <a:buNone/>
              <a:tabLst/>
              <a:defRPr/>
            </a:pPr>
            <a:r>
              <a:rPr kumimoji="0" lang="en-US" sz="1429" b="0" i="0" u="none" strike="noStrike" kern="1200" cap="none" spc="0" normalizeH="0" baseline="0" noProof="0" dirty="0">
                <a:ln>
                  <a:noFill/>
                </a:ln>
                <a:solidFill>
                  <a:srgbClr val="000000"/>
                </a:solidFill>
                <a:effectLst/>
                <a:uLnTx/>
                <a:uFillTx/>
                <a:latin typeface="Canva Sans"/>
                <a:ea typeface="+mn-ea"/>
                <a:cs typeface="+mn-cs"/>
              </a:rPr>
              <a:t>Cluster of Tech and Life Science research businesses and distributors </a:t>
            </a:r>
          </a:p>
        </p:txBody>
      </p:sp>
      <p:sp>
        <p:nvSpPr>
          <p:cNvPr id="13" name="TextBox 13"/>
          <p:cNvSpPr txBox="1"/>
          <p:nvPr/>
        </p:nvSpPr>
        <p:spPr>
          <a:xfrm>
            <a:off x="12886470" y="3718800"/>
            <a:ext cx="4516692" cy="816762"/>
          </a:xfrm>
          <a:prstGeom prst="rect">
            <a:avLst/>
          </a:prstGeom>
        </p:spPr>
        <p:txBody>
          <a:bodyPr lIns="0" tIns="0" rIns="0" bIns="0" rtlCol="0" anchor="t">
            <a:spAutoFit/>
          </a:bodyPr>
          <a:lstStyle/>
          <a:p>
            <a:pPr marL="0" marR="0" lvl="0" indent="0" algn="ctr" defTabSz="914400" rtl="0" eaLnBrk="1" fontAlgn="auto" latinLnBrk="0" hangingPunct="1">
              <a:lnSpc>
                <a:spcPts val="2491"/>
              </a:lnSpc>
              <a:spcBef>
                <a:spcPts val="0"/>
              </a:spcBef>
              <a:spcAft>
                <a:spcPts val="0"/>
              </a:spcAft>
              <a:buClrTx/>
              <a:buSzTx/>
              <a:buFontTx/>
              <a:buNone/>
              <a:tabLst/>
              <a:defRPr/>
            </a:pPr>
            <a:r>
              <a:rPr kumimoji="0" lang="en-US" sz="1779" b="1" i="0" u="none" strike="noStrike" kern="1200" cap="none" spc="0" normalizeH="0" baseline="0" noProof="0" dirty="0">
                <a:ln>
                  <a:noFill/>
                </a:ln>
                <a:solidFill>
                  <a:srgbClr val="000000"/>
                </a:solidFill>
                <a:effectLst/>
                <a:uLnTx/>
                <a:uFillTx/>
                <a:latin typeface="Canva Sans Bold"/>
                <a:ea typeface="+mn-ea"/>
                <a:cs typeface="+mn-cs"/>
              </a:rPr>
              <a:t>Fenland Agriculture </a:t>
            </a:r>
          </a:p>
          <a:p>
            <a:pPr marL="0" marR="0" lvl="0" indent="0" algn="ctr" defTabSz="914400" rtl="0" eaLnBrk="1" fontAlgn="auto" latinLnBrk="0" hangingPunct="1">
              <a:lnSpc>
                <a:spcPts val="1959"/>
              </a:lnSpc>
              <a:spcBef>
                <a:spcPts val="0"/>
              </a:spcBef>
              <a:spcAft>
                <a:spcPts val="0"/>
              </a:spcAft>
              <a:buClrTx/>
              <a:buSzTx/>
              <a:buFontTx/>
              <a:buNone/>
              <a:tabLst/>
              <a:defRPr/>
            </a:pPr>
            <a:r>
              <a:rPr kumimoji="0" lang="en-US" sz="1399" b="0" i="0" u="none" strike="noStrike" kern="1200" cap="none" spc="0" normalizeH="0" baseline="0" noProof="0" dirty="0">
                <a:ln>
                  <a:noFill/>
                </a:ln>
                <a:solidFill>
                  <a:srgbClr val="000000"/>
                </a:solidFill>
                <a:effectLst/>
                <a:uLnTx/>
                <a:uFillTx/>
                <a:latin typeface="Canva Sans"/>
                <a:ea typeface="+mn-ea"/>
                <a:cs typeface="+mn-cs"/>
              </a:rPr>
              <a:t>Group of Farming, Agri-tech and Agricultural Manufacturing businesses</a:t>
            </a:r>
          </a:p>
        </p:txBody>
      </p:sp>
      <p:sp>
        <p:nvSpPr>
          <p:cNvPr id="14" name="TextBox 14"/>
          <p:cNvSpPr txBox="1"/>
          <p:nvPr/>
        </p:nvSpPr>
        <p:spPr>
          <a:xfrm>
            <a:off x="12743754" y="5904000"/>
            <a:ext cx="4516692" cy="810286"/>
          </a:xfrm>
          <a:prstGeom prst="rect">
            <a:avLst/>
          </a:prstGeom>
        </p:spPr>
        <p:txBody>
          <a:bodyPr lIns="0" tIns="0" rIns="0" bIns="0" rtlCol="0" anchor="t">
            <a:spAutoFit/>
          </a:bodyPr>
          <a:lstStyle/>
          <a:p>
            <a:pPr marL="0" marR="0" lvl="0" indent="0" algn="ctr" defTabSz="914400" rtl="0" eaLnBrk="1" fontAlgn="auto" latinLnBrk="0" hangingPunct="1">
              <a:lnSpc>
                <a:spcPts val="2491"/>
              </a:lnSpc>
              <a:spcBef>
                <a:spcPts val="0"/>
              </a:spcBef>
              <a:spcAft>
                <a:spcPts val="0"/>
              </a:spcAft>
              <a:buClrTx/>
              <a:buSzTx/>
              <a:buFontTx/>
              <a:buNone/>
              <a:tabLst/>
              <a:defRPr/>
            </a:pPr>
            <a:r>
              <a:rPr kumimoji="0" lang="en-US" sz="1779" b="1" i="0" u="none" strike="noStrike" kern="1200" cap="none" spc="0" normalizeH="0" baseline="0" noProof="0" dirty="0">
                <a:ln>
                  <a:noFill/>
                </a:ln>
                <a:solidFill>
                  <a:srgbClr val="000000"/>
                </a:solidFill>
                <a:effectLst/>
                <a:uLnTx/>
                <a:uFillTx/>
                <a:latin typeface="Canva Sans Bold"/>
                <a:ea typeface="+mn-ea"/>
                <a:cs typeface="+mn-cs"/>
              </a:rPr>
              <a:t>Lancaster Way Business Park</a:t>
            </a:r>
            <a:r>
              <a:rPr kumimoji="0" lang="en-US" sz="1779" b="1" i="0" u="none" strike="noStrike" kern="1200" cap="none" spc="0" normalizeH="0" baseline="0" noProof="0" dirty="0">
                <a:ln>
                  <a:noFill/>
                </a:ln>
                <a:solidFill>
                  <a:srgbClr val="000000"/>
                </a:solidFill>
                <a:effectLst/>
                <a:uLnTx/>
                <a:uFillTx/>
                <a:latin typeface="Canva Sans"/>
                <a:ea typeface="+mn-ea"/>
                <a:cs typeface="+mn-cs"/>
              </a:rPr>
              <a:t> </a:t>
            </a:r>
          </a:p>
          <a:p>
            <a:pPr marL="0" marR="0" lvl="0" indent="0" algn="ctr" defTabSz="914400" rtl="0" eaLnBrk="1" fontAlgn="auto" latinLnBrk="0" hangingPunct="1">
              <a:lnSpc>
                <a:spcPts val="1959"/>
              </a:lnSpc>
              <a:spcBef>
                <a:spcPts val="0"/>
              </a:spcBef>
              <a:spcAft>
                <a:spcPts val="0"/>
              </a:spcAft>
              <a:buClrTx/>
              <a:buSzTx/>
              <a:buFontTx/>
              <a:buNone/>
              <a:tabLst/>
              <a:defRPr/>
            </a:pPr>
            <a:r>
              <a:rPr kumimoji="0" lang="en-US" sz="1399" b="0" i="0" u="none" strike="noStrike" kern="1200" cap="none" spc="0" normalizeH="0" baseline="0" noProof="0" dirty="0">
                <a:ln>
                  <a:noFill/>
                </a:ln>
                <a:solidFill>
                  <a:srgbClr val="000000"/>
                </a:solidFill>
                <a:effectLst/>
                <a:uLnTx/>
                <a:uFillTx/>
                <a:latin typeface="Canva Sans"/>
                <a:ea typeface="+mn-ea"/>
                <a:cs typeface="+mn-cs"/>
              </a:rPr>
              <a:t>Large industrial and commercial cluster of tech manufacturing companies </a:t>
            </a:r>
          </a:p>
        </p:txBody>
      </p:sp>
      <p:sp>
        <p:nvSpPr>
          <p:cNvPr id="15" name="TextBox 15"/>
          <p:cNvSpPr txBox="1"/>
          <p:nvPr/>
        </p:nvSpPr>
        <p:spPr>
          <a:xfrm>
            <a:off x="1028700" y="957112"/>
            <a:ext cx="15597545" cy="2089151"/>
          </a:xfrm>
          <a:prstGeom prst="rect">
            <a:avLst/>
          </a:prstGeom>
        </p:spPr>
        <p:txBody>
          <a:bodyPr lIns="0" tIns="0" rIns="0" bIns="0" rtlCol="0" anchor="t">
            <a:spAutoFit/>
          </a:bodyPr>
          <a:lstStyle/>
          <a:p>
            <a:pPr marL="0" marR="0" lvl="0" indent="0" algn="ctr" defTabSz="914400" rtl="0" eaLnBrk="1" fontAlgn="auto" latinLnBrk="0" hangingPunct="1">
              <a:lnSpc>
                <a:spcPts val="8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000000"/>
                </a:solidFill>
                <a:effectLst/>
                <a:uLnTx/>
                <a:uFillTx/>
                <a:latin typeface="Bebas Neue Bold"/>
                <a:ea typeface="+mn-ea"/>
                <a:cs typeface="+mn-cs"/>
              </a:rPr>
              <a:t>HUBS OF EMPLOYMENT IN CAMBRIDGESHIRE AND PETERBOROUGH</a:t>
            </a:r>
          </a:p>
        </p:txBody>
      </p:sp>
      <p:sp>
        <p:nvSpPr>
          <p:cNvPr id="16" name="TextBox 16"/>
          <p:cNvSpPr txBox="1"/>
          <p:nvPr/>
        </p:nvSpPr>
        <p:spPr>
          <a:xfrm>
            <a:off x="12742608" y="4993200"/>
            <a:ext cx="4516692" cy="816762"/>
          </a:xfrm>
          <a:prstGeom prst="rect">
            <a:avLst/>
          </a:prstGeom>
        </p:spPr>
        <p:txBody>
          <a:bodyPr lIns="0" tIns="0" rIns="0" bIns="0" rtlCol="0" anchor="t">
            <a:spAutoFit/>
          </a:bodyPr>
          <a:lstStyle/>
          <a:p>
            <a:pPr marL="0" marR="0" lvl="0" indent="0" algn="ctr" defTabSz="914400" rtl="0" eaLnBrk="1" fontAlgn="auto" latinLnBrk="0" hangingPunct="1">
              <a:lnSpc>
                <a:spcPts val="2491"/>
              </a:lnSpc>
              <a:spcBef>
                <a:spcPts val="0"/>
              </a:spcBef>
              <a:spcAft>
                <a:spcPts val="0"/>
              </a:spcAft>
              <a:buClrTx/>
              <a:buSzTx/>
              <a:buFontTx/>
              <a:buNone/>
              <a:tabLst/>
              <a:defRPr/>
            </a:pPr>
            <a:r>
              <a:rPr kumimoji="0" lang="en-US" sz="1779" b="1" i="0" u="none" strike="noStrike" kern="1200" cap="none" spc="0" normalizeH="0" baseline="0" noProof="0" dirty="0">
                <a:ln>
                  <a:noFill/>
                </a:ln>
                <a:solidFill>
                  <a:srgbClr val="000000"/>
                </a:solidFill>
                <a:effectLst/>
                <a:uLnTx/>
                <a:uFillTx/>
                <a:latin typeface="Canva Sans Bold"/>
                <a:ea typeface="+mn-ea"/>
                <a:cs typeface="+mn-cs"/>
              </a:rPr>
              <a:t>Peterborough Logistics Cluster </a:t>
            </a:r>
          </a:p>
          <a:p>
            <a:pPr marL="0" marR="0" lvl="0" indent="0" algn="ctr" defTabSz="914400" rtl="0" eaLnBrk="1" fontAlgn="auto" latinLnBrk="0" hangingPunct="1">
              <a:lnSpc>
                <a:spcPts val="1959"/>
              </a:lnSpc>
              <a:spcBef>
                <a:spcPts val="0"/>
              </a:spcBef>
              <a:spcAft>
                <a:spcPts val="0"/>
              </a:spcAft>
              <a:buClrTx/>
              <a:buSzTx/>
              <a:buFontTx/>
              <a:buNone/>
              <a:tabLst/>
              <a:defRPr/>
            </a:pPr>
            <a:r>
              <a:rPr kumimoji="0" lang="en-US" sz="1399" b="0" i="0" u="none" strike="noStrike" kern="1200" cap="none" spc="0" normalizeH="0" baseline="0" noProof="0" dirty="0">
                <a:ln>
                  <a:noFill/>
                </a:ln>
                <a:solidFill>
                  <a:srgbClr val="000000"/>
                </a:solidFill>
                <a:effectLst/>
                <a:uLnTx/>
                <a:uFillTx/>
                <a:latin typeface="Canva Sans"/>
                <a:ea typeface="+mn-ea"/>
                <a:cs typeface="+mn-cs"/>
              </a:rPr>
              <a:t>Area of logistics businesses transporting goods along motorway routes </a:t>
            </a:r>
          </a:p>
        </p:txBody>
      </p:sp>
      <p:sp>
        <p:nvSpPr>
          <p:cNvPr id="18" name="TextBox 18"/>
          <p:cNvSpPr txBox="1"/>
          <p:nvPr/>
        </p:nvSpPr>
        <p:spPr>
          <a:xfrm>
            <a:off x="9144000" y="3784566"/>
            <a:ext cx="1177042" cy="204351"/>
          </a:xfrm>
          <a:prstGeom prst="rect">
            <a:avLst/>
          </a:prstGeom>
        </p:spPr>
        <p:txBody>
          <a:bodyPr wrap="square" lIns="0" tIns="0" rIns="0" bIns="0" rtlCol="0" anchor="t">
            <a:spAutoFit/>
          </a:bodyPr>
          <a:lstStyle/>
          <a:p>
            <a:pPr marL="259080" marR="0" lvl="1" indent="-129540" algn="ctr" defTabSz="914400" rtl="0" eaLnBrk="1" fontAlgn="auto" latinLnBrk="0" hangingPunct="1">
              <a:lnSpc>
                <a:spcPts val="1679"/>
              </a:lnSpc>
              <a:spcBef>
                <a:spcPts val="0"/>
              </a:spcBef>
              <a:spcAft>
                <a:spcPts val="0"/>
              </a:spcAft>
              <a:buClrTx/>
              <a:buSzTx/>
              <a:buFont typeface="Arial"/>
              <a:buChar char="•"/>
              <a:tabLst/>
              <a:defRPr/>
            </a:pPr>
            <a:r>
              <a:rPr kumimoji="0" lang="en-US" sz="1400" b="1" i="0" u="none" strike="noStrike" kern="1200" cap="none" spc="0" normalizeH="0" baseline="0" noProof="0" dirty="0">
                <a:ln>
                  <a:noFill/>
                </a:ln>
                <a:solidFill>
                  <a:srgbClr val="000000"/>
                </a:solidFill>
                <a:effectLst/>
                <a:uLnTx/>
                <a:uFillTx/>
                <a:latin typeface="Canva Sans Bold"/>
                <a:ea typeface="+mn-ea"/>
                <a:cs typeface="+mn-cs"/>
              </a:rPr>
              <a:t>WISBECH</a:t>
            </a:r>
          </a:p>
        </p:txBody>
      </p:sp>
      <p:sp>
        <p:nvSpPr>
          <p:cNvPr id="19" name="TextBox 19"/>
          <p:cNvSpPr txBox="1"/>
          <p:nvPr/>
        </p:nvSpPr>
        <p:spPr>
          <a:xfrm>
            <a:off x="7849252" y="4658073"/>
            <a:ext cx="1502474" cy="204351"/>
          </a:xfrm>
          <a:prstGeom prst="rect">
            <a:avLst/>
          </a:prstGeom>
        </p:spPr>
        <p:txBody>
          <a:bodyPr wrap="square" lIns="0" tIns="0" rIns="0" bIns="0" rtlCol="0" anchor="t">
            <a:spAutoFit/>
          </a:bodyPr>
          <a:lstStyle/>
          <a:p>
            <a:pPr marL="259080" marR="0" lvl="1" indent="-129540" algn="ctr" defTabSz="914400" rtl="0" eaLnBrk="1" fontAlgn="auto" latinLnBrk="0" hangingPunct="1">
              <a:lnSpc>
                <a:spcPts val="1679"/>
              </a:lnSpc>
              <a:spcBef>
                <a:spcPts val="0"/>
              </a:spcBef>
              <a:spcAft>
                <a:spcPts val="0"/>
              </a:spcAft>
              <a:buClrTx/>
              <a:buSzTx/>
              <a:buFont typeface="Arial"/>
              <a:buChar char="•"/>
              <a:tabLst/>
              <a:defRPr/>
            </a:pPr>
            <a:r>
              <a:rPr kumimoji="0" lang="en-US" sz="1400" b="1" i="0" u="none" strike="noStrike" kern="1200" cap="none" spc="0" normalizeH="0" baseline="0" noProof="0" dirty="0">
                <a:ln>
                  <a:noFill/>
                </a:ln>
                <a:solidFill>
                  <a:srgbClr val="000000"/>
                </a:solidFill>
                <a:effectLst/>
                <a:uLnTx/>
                <a:uFillTx/>
                <a:latin typeface="Canva Sans Bold"/>
                <a:ea typeface="+mn-ea"/>
                <a:cs typeface="+mn-cs"/>
              </a:rPr>
              <a:t>WHITTLESEY</a:t>
            </a:r>
          </a:p>
        </p:txBody>
      </p:sp>
      <p:sp>
        <p:nvSpPr>
          <p:cNvPr id="20" name="TextBox 20"/>
          <p:cNvSpPr txBox="1"/>
          <p:nvPr/>
        </p:nvSpPr>
        <p:spPr>
          <a:xfrm>
            <a:off x="9226983" y="4731022"/>
            <a:ext cx="945382" cy="204351"/>
          </a:xfrm>
          <a:prstGeom prst="rect">
            <a:avLst/>
          </a:prstGeom>
        </p:spPr>
        <p:txBody>
          <a:bodyPr wrap="square" lIns="0" tIns="0" rIns="0" bIns="0" rtlCol="0" anchor="t">
            <a:spAutoFit/>
          </a:bodyPr>
          <a:lstStyle/>
          <a:p>
            <a:pPr marL="259080" marR="0" lvl="1" indent="-129540" algn="ctr" defTabSz="914400" rtl="0" eaLnBrk="1" fontAlgn="auto" latinLnBrk="0" hangingPunct="1">
              <a:lnSpc>
                <a:spcPts val="1679"/>
              </a:lnSpc>
              <a:spcBef>
                <a:spcPts val="0"/>
              </a:spcBef>
              <a:spcAft>
                <a:spcPts val="0"/>
              </a:spcAft>
              <a:buClrTx/>
              <a:buSzTx/>
              <a:buFont typeface="Arial"/>
              <a:buChar char="•"/>
              <a:tabLst/>
              <a:defRPr/>
            </a:pPr>
            <a:r>
              <a:rPr kumimoji="0" lang="en-US" sz="1400" b="1" i="0" u="none" strike="noStrike" kern="1200" cap="none" spc="0" normalizeH="0" baseline="0" noProof="0" dirty="0">
                <a:ln>
                  <a:noFill/>
                </a:ln>
                <a:solidFill>
                  <a:srgbClr val="000000"/>
                </a:solidFill>
                <a:effectLst/>
                <a:uLnTx/>
                <a:uFillTx/>
                <a:latin typeface="Canva Sans Bold"/>
                <a:ea typeface="+mn-ea"/>
                <a:cs typeface="+mn-cs"/>
              </a:rPr>
              <a:t>MARCH</a:t>
            </a:r>
          </a:p>
        </p:txBody>
      </p:sp>
      <p:sp>
        <p:nvSpPr>
          <p:cNvPr id="21" name="TextBox 21"/>
          <p:cNvSpPr txBox="1"/>
          <p:nvPr/>
        </p:nvSpPr>
        <p:spPr>
          <a:xfrm>
            <a:off x="8978770" y="5466178"/>
            <a:ext cx="1301343" cy="204351"/>
          </a:xfrm>
          <a:prstGeom prst="rect">
            <a:avLst/>
          </a:prstGeom>
        </p:spPr>
        <p:txBody>
          <a:bodyPr wrap="square" lIns="0" tIns="0" rIns="0" bIns="0" rtlCol="0" anchor="t">
            <a:spAutoFit/>
          </a:bodyPr>
          <a:lstStyle/>
          <a:p>
            <a:pPr marL="259080" marR="0" lvl="1" indent="-129540" algn="ctr" defTabSz="914400" rtl="0" eaLnBrk="1" fontAlgn="auto" latinLnBrk="0" hangingPunct="1">
              <a:lnSpc>
                <a:spcPts val="1679"/>
              </a:lnSpc>
              <a:spcBef>
                <a:spcPts val="0"/>
              </a:spcBef>
              <a:spcAft>
                <a:spcPts val="0"/>
              </a:spcAft>
              <a:buClrTx/>
              <a:buSzTx/>
              <a:buFont typeface="Arial"/>
              <a:buChar char="•"/>
              <a:tabLst/>
              <a:defRPr/>
            </a:pPr>
            <a:r>
              <a:rPr kumimoji="0" lang="en-US" sz="1400" b="1" i="0" u="none" strike="noStrike" kern="1200" cap="none" spc="0" normalizeH="0" baseline="0" noProof="0" dirty="0">
                <a:ln>
                  <a:noFill/>
                </a:ln>
                <a:solidFill>
                  <a:srgbClr val="000000"/>
                </a:solidFill>
                <a:effectLst/>
                <a:uLnTx/>
                <a:uFillTx/>
                <a:latin typeface="Canva Sans Bold"/>
                <a:ea typeface="+mn-ea"/>
                <a:cs typeface="+mn-cs"/>
              </a:rPr>
              <a:t>CHATTERIS</a:t>
            </a:r>
          </a:p>
        </p:txBody>
      </p:sp>
      <p:sp>
        <p:nvSpPr>
          <p:cNvPr id="22" name="TextBox 22"/>
          <p:cNvSpPr txBox="1"/>
          <p:nvPr/>
        </p:nvSpPr>
        <p:spPr>
          <a:xfrm>
            <a:off x="10108721" y="5932231"/>
            <a:ext cx="637314" cy="204351"/>
          </a:xfrm>
          <a:prstGeom prst="rect">
            <a:avLst/>
          </a:prstGeom>
        </p:spPr>
        <p:txBody>
          <a:bodyPr wrap="square" lIns="0" tIns="0" rIns="0" bIns="0" rtlCol="0" anchor="t">
            <a:spAutoFit/>
          </a:bodyPr>
          <a:lstStyle/>
          <a:p>
            <a:pPr marL="259080" marR="0" lvl="1" indent="-129540" algn="ctr" defTabSz="914400" rtl="0" eaLnBrk="1" fontAlgn="auto" latinLnBrk="0" hangingPunct="1">
              <a:lnSpc>
                <a:spcPts val="1679"/>
              </a:lnSpc>
              <a:spcBef>
                <a:spcPts val="0"/>
              </a:spcBef>
              <a:spcAft>
                <a:spcPts val="0"/>
              </a:spcAft>
              <a:buClrTx/>
              <a:buSzTx/>
              <a:buFont typeface="Arial"/>
              <a:buChar char="•"/>
              <a:tabLst/>
              <a:defRPr/>
            </a:pPr>
            <a:r>
              <a:rPr kumimoji="0" lang="en-US" sz="1400" b="1" i="0" u="none" strike="noStrike" kern="1200" cap="none" spc="0" normalizeH="0" baseline="0" noProof="0" dirty="0">
                <a:ln>
                  <a:noFill/>
                </a:ln>
                <a:solidFill>
                  <a:srgbClr val="000000"/>
                </a:solidFill>
                <a:effectLst/>
                <a:uLnTx/>
                <a:uFillTx/>
                <a:latin typeface="Canva Sans Bold"/>
                <a:ea typeface="+mn-ea"/>
                <a:cs typeface="+mn-cs"/>
              </a:rPr>
              <a:t>ELY</a:t>
            </a:r>
          </a:p>
        </p:txBody>
      </p:sp>
      <p:sp>
        <p:nvSpPr>
          <p:cNvPr id="23" name="TextBox 23"/>
          <p:cNvSpPr txBox="1"/>
          <p:nvPr/>
        </p:nvSpPr>
        <p:spPr>
          <a:xfrm>
            <a:off x="8120004" y="5649682"/>
            <a:ext cx="1103055" cy="204351"/>
          </a:xfrm>
          <a:prstGeom prst="rect">
            <a:avLst/>
          </a:prstGeom>
        </p:spPr>
        <p:txBody>
          <a:bodyPr wrap="square" lIns="0" tIns="0" rIns="0" bIns="0" rtlCol="0" anchor="t">
            <a:spAutoFit/>
          </a:bodyPr>
          <a:lstStyle/>
          <a:p>
            <a:pPr marL="259080" marR="0" lvl="1" indent="-129540" algn="ctr" defTabSz="914400" rtl="0" eaLnBrk="1" fontAlgn="auto" latinLnBrk="0" hangingPunct="1">
              <a:lnSpc>
                <a:spcPts val="1679"/>
              </a:lnSpc>
              <a:spcBef>
                <a:spcPts val="0"/>
              </a:spcBef>
              <a:spcAft>
                <a:spcPts val="0"/>
              </a:spcAft>
              <a:buClrTx/>
              <a:buSzTx/>
              <a:buFont typeface="Arial"/>
              <a:buChar char="•"/>
              <a:tabLst/>
              <a:defRPr/>
            </a:pPr>
            <a:r>
              <a:rPr kumimoji="0" lang="en-US" sz="1400" b="1" i="0" u="none" strike="noStrike" kern="1200" cap="none" spc="0" normalizeH="0" baseline="0" noProof="0" dirty="0">
                <a:ln>
                  <a:noFill/>
                </a:ln>
                <a:solidFill>
                  <a:srgbClr val="000000"/>
                </a:solidFill>
                <a:effectLst/>
                <a:uLnTx/>
                <a:uFillTx/>
                <a:latin typeface="Canva Sans Bold"/>
                <a:ea typeface="+mn-ea"/>
                <a:cs typeface="+mn-cs"/>
              </a:rPr>
              <a:t>RAMSEY</a:t>
            </a:r>
          </a:p>
        </p:txBody>
      </p:sp>
      <p:sp>
        <p:nvSpPr>
          <p:cNvPr id="24" name="TextBox 24"/>
          <p:cNvSpPr txBox="1"/>
          <p:nvPr/>
        </p:nvSpPr>
        <p:spPr>
          <a:xfrm>
            <a:off x="7515430" y="7878387"/>
            <a:ext cx="1193453" cy="204351"/>
          </a:xfrm>
          <a:prstGeom prst="rect">
            <a:avLst/>
          </a:prstGeom>
        </p:spPr>
        <p:txBody>
          <a:bodyPr wrap="square" lIns="0" tIns="0" rIns="0" bIns="0" rtlCol="0" anchor="t">
            <a:spAutoFit/>
          </a:bodyPr>
          <a:lstStyle/>
          <a:p>
            <a:pPr marL="259080" marR="0" lvl="1" indent="-129540" algn="ctr" defTabSz="914400" rtl="0" eaLnBrk="1" fontAlgn="auto" latinLnBrk="0" hangingPunct="1">
              <a:lnSpc>
                <a:spcPts val="1679"/>
              </a:lnSpc>
              <a:spcBef>
                <a:spcPts val="0"/>
              </a:spcBef>
              <a:spcAft>
                <a:spcPts val="0"/>
              </a:spcAft>
              <a:buClrTx/>
              <a:buSzTx/>
              <a:buFont typeface="Arial"/>
              <a:buChar char="•"/>
              <a:tabLst/>
              <a:defRPr/>
            </a:pPr>
            <a:r>
              <a:rPr kumimoji="0" lang="en-US" sz="1400" b="1" i="0" u="none" strike="noStrike" kern="1200" cap="none" spc="0" normalizeH="0" baseline="0" noProof="0" dirty="0">
                <a:ln>
                  <a:noFill/>
                </a:ln>
                <a:solidFill>
                  <a:srgbClr val="000000"/>
                </a:solidFill>
                <a:effectLst/>
                <a:uLnTx/>
                <a:uFillTx/>
                <a:latin typeface="Canva Sans Bold"/>
                <a:ea typeface="+mn-ea"/>
                <a:cs typeface="+mn-cs"/>
              </a:rPr>
              <a:t>ST NEOTS</a:t>
            </a:r>
          </a:p>
        </p:txBody>
      </p:sp>
      <p:sp>
        <p:nvSpPr>
          <p:cNvPr id="25" name="TextBox 25"/>
          <p:cNvSpPr txBox="1"/>
          <p:nvPr/>
        </p:nvSpPr>
        <p:spPr>
          <a:xfrm>
            <a:off x="1309182" y="5904000"/>
            <a:ext cx="3927309" cy="816762"/>
          </a:xfrm>
          <a:prstGeom prst="rect">
            <a:avLst/>
          </a:prstGeom>
        </p:spPr>
        <p:txBody>
          <a:bodyPr lIns="0" tIns="0" rIns="0" bIns="0" rtlCol="0" anchor="t">
            <a:spAutoFit/>
          </a:bodyPr>
          <a:lstStyle/>
          <a:p>
            <a:pPr marL="0" marR="0" lvl="0" indent="0" algn="ctr" defTabSz="914400" rtl="0" eaLnBrk="1" fontAlgn="auto" latinLnBrk="0" hangingPunct="1">
              <a:lnSpc>
                <a:spcPts val="2519"/>
              </a:lnSpc>
              <a:spcBef>
                <a:spcPts val="0"/>
              </a:spcBef>
              <a:spcAft>
                <a:spcPts val="0"/>
              </a:spcAft>
              <a:buClrTx/>
              <a:buSzTx/>
              <a:buFontTx/>
              <a:buNone/>
              <a:tabLst/>
              <a:defRPr/>
            </a:pPr>
            <a:r>
              <a:rPr kumimoji="0" lang="en-US" sz="1799" b="1" i="0" u="none" strike="noStrike" kern="1200" cap="none" spc="0" normalizeH="0" baseline="0" noProof="0" dirty="0">
                <a:ln>
                  <a:noFill/>
                </a:ln>
                <a:solidFill>
                  <a:srgbClr val="000000"/>
                </a:solidFill>
                <a:effectLst/>
                <a:uLnTx/>
                <a:uFillTx/>
                <a:latin typeface="Canva Sans Bold"/>
                <a:ea typeface="+mn-ea"/>
                <a:cs typeface="+mn-cs"/>
              </a:rPr>
              <a:t>Huntingdonshire Manufacturing Cluster</a:t>
            </a:r>
          </a:p>
          <a:p>
            <a:pPr marL="0" marR="0" lvl="0" indent="0" algn="ctr" defTabSz="914400" rtl="0" eaLnBrk="1" fontAlgn="auto" latinLnBrk="0" hangingPunct="1">
              <a:lnSpc>
                <a:spcPts val="1959"/>
              </a:lnSpc>
              <a:spcBef>
                <a:spcPts val="0"/>
              </a:spcBef>
              <a:spcAft>
                <a:spcPts val="0"/>
              </a:spcAft>
              <a:buClrTx/>
              <a:buSzTx/>
              <a:buFontTx/>
              <a:buNone/>
              <a:tabLst/>
              <a:defRPr/>
            </a:pPr>
            <a:r>
              <a:rPr kumimoji="0" lang="en-US" sz="1399" b="0" i="0" u="none" strike="noStrike" kern="1200" cap="none" spc="0" normalizeH="0" baseline="0" noProof="0" dirty="0">
                <a:ln>
                  <a:noFill/>
                </a:ln>
                <a:solidFill>
                  <a:srgbClr val="000000"/>
                </a:solidFill>
                <a:effectLst/>
                <a:uLnTx/>
                <a:uFillTx/>
                <a:latin typeface="Canva Sans"/>
                <a:ea typeface="+mn-ea"/>
                <a:cs typeface="+mn-cs"/>
              </a:rPr>
              <a:t>A close geographical concentration of manufacturing businesses in Huntingdonshire</a:t>
            </a:r>
          </a:p>
        </p:txBody>
      </p:sp>
      <p:sp>
        <p:nvSpPr>
          <p:cNvPr id="26" name="TextBox 26"/>
          <p:cNvSpPr txBox="1"/>
          <p:nvPr/>
        </p:nvSpPr>
        <p:spPr>
          <a:xfrm>
            <a:off x="12886470" y="8456400"/>
            <a:ext cx="4516692" cy="1067665"/>
          </a:xfrm>
          <a:prstGeom prst="rect">
            <a:avLst/>
          </a:prstGeom>
        </p:spPr>
        <p:txBody>
          <a:bodyPr lIns="0" tIns="0" rIns="0" bIns="0" rtlCol="0" anchor="t">
            <a:spAutoFit/>
          </a:bodyPr>
          <a:lstStyle/>
          <a:p>
            <a:pPr marL="0" marR="0" lvl="0" indent="0" algn="ctr" defTabSz="914400" rtl="0" eaLnBrk="1" fontAlgn="auto" latinLnBrk="0" hangingPunct="1">
              <a:lnSpc>
                <a:spcPts val="2506"/>
              </a:lnSpc>
              <a:spcBef>
                <a:spcPts val="0"/>
              </a:spcBef>
              <a:spcAft>
                <a:spcPts val="0"/>
              </a:spcAft>
              <a:buClrTx/>
              <a:buSzTx/>
              <a:buFontTx/>
              <a:buNone/>
              <a:tabLst/>
              <a:defRPr/>
            </a:pPr>
            <a:r>
              <a:rPr kumimoji="0" lang="en-US" sz="1790" b="1" i="0" u="none" strike="noStrike" kern="1200" cap="none" spc="0" normalizeH="0" baseline="0" noProof="0" dirty="0">
                <a:ln>
                  <a:noFill/>
                </a:ln>
                <a:solidFill>
                  <a:srgbClr val="000000"/>
                </a:solidFill>
                <a:effectLst/>
                <a:uLnTx/>
                <a:uFillTx/>
                <a:latin typeface="Canva Sans Bold"/>
                <a:ea typeface="+mn-ea"/>
                <a:cs typeface="+mn-cs"/>
              </a:rPr>
              <a:t>Enterprise Zones</a:t>
            </a:r>
          </a:p>
          <a:p>
            <a:pPr marL="0" marR="0" lvl="0" indent="0" algn="ctr" defTabSz="914400" rtl="0" eaLnBrk="1" fontAlgn="auto" latinLnBrk="0" hangingPunct="1">
              <a:lnSpc>
                <a:spcPts val="2002"/>
              </a:lnSpc>
              <a:spcBef>
                <a:spcPts val="0"/>
              </a:spcBef>
              <a:spcAft>
                <a:spcPts val="0"/>
              </a:spcAft>
              <a:buClrTx/>
              <a:buSzTx/>
              <a:buFontTx/>
              <a:buNone/>
              <a:tabLst/>
              <a:defRPr/>
            </a:pPr>
            <a:r>
              <a:rPr lang="en-US" sz="1429" dirty="0">
                <a:solidFill>
                  <a:srgbClr val="000000"/>
                </a:solidFill>
                <a:latin typeface="Canva Sans"/>
              </a:rPr>
              <a:t>Including Northstowe Enterprise Zone, Alconbury Weald and Cambridge Compass Enterprise Zone </a:t>
            </a:r>
          </a:p>
          <a:p>
            <a:pPr marL="0" marR="0" lvl="0" indent="0" algn="ctr" defTabSz="914400" rtl="0" eaLnBrk="1" fontAlgn="auto" latinLnBrk="0" hangingPunct="1">
              <a:lnSpc>
                <a:spcPts val="2002"/>
              </a:lnSpc>
              <a:spcBef>
                <a:spcPts val="0"/>
              </a:spcBef>
              <a:spcAft>
                <a:spcPts val="0"/>
              </a:spcAft>
              <a:buClrTx/>
              <a:buSzTx/>
              <a:buFontTx/>
              <a:buNone/>
              <a:tabLst/>
              <a:defRPr/>
            </a:pPr>
            <a:endParaRPr kumimoji="0" lang="en-US" sz="1430" b="0" i="0" u="none" strike="noStrike" kern="1200" cap="none" spc="0" normalizeH="0" baseline="0" noProof="0" dirty="0">
              <a:ln>
                <a:noFill/>
              </a:ln>
              <a:solidFill>
                <a:srgbClr val="000000"/>
              </a:solidFill>
              <a:effectLst/>
              <a:uLnTx/>
              <a:uFillTx/>
              <a:latin typeface="Canva Sans"/>
              <a:ea typeface="+mn-ea"/>
              <a:cs typeface="+mn-cs"/>
            </a:endParaRPr>
          </a:p>
        </p:txBody>
      </p:sp>
      <p:grpSp>
        <p:nvGrpSpPr>
          <p:cNvPr id="27" name="Group 27"/>
          <p:cNvGrpSpPr/>
          <p:nvPr/>
        </p:nvGrpSpPr>
        <p:grpSpPr>
          <a:xfrm>
            <a:off x="520039" y="4992160"/>
            <a:ext cx="410448" cy="410448"/>
            <a:chOff x="0" y="0"/>
            <a:chExt cx="812800" cy="812800"/>
          </a:xfrm>
        </p:grpSpPr>
        <p:sp>
          <p:nvSpPr>
            <p:cNvPr id="28" name="Freeform 2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8037"/>
            </a:solidFill>
          </p:spPr>
        </p:sp>
        <p:sp>
          <p:nvSpPr>
            <p:cNvPr id="29" name="TextBox 29"/>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2</a:t>
              </a:r>
            </a:p>
          </p:txBody>
        </p:sp>
      </p:grpSp>
      <p:grpSp>
        <p:nvGrpSpPr>
          <p:cNvPr id="30" name="Group 30"/>
          <p:cNvGrpSpPr/>
          <p:nvPr/>
        </p:nvGrpSpPr>
        <p:grpSpPr>
          <a:xfrm>
            <a:off x="7427801" y="6239692"/>
            <a:ext cx="410448" cy="410448"/>
            <a:chOff x="0" y="0"/>
            <a:chExt cx="812800" cy="812800"/>
          </a:xfrm>
        </p:grpSpPr>
        <p:sp>
          <p:nvSpPr>
            <p:cNvPr id="31" name="Freeform 3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8037"/>
            </a:solidFill>
          </p:spPr>
        </p:sp>
        <p:sp>
          <p:nvSpPr>
            <p:cNvPr id="32" name="TextBox 32"/>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2</a:t>
              </a:r>
            </a:p>
          </p:txBody>
        </p:sp>
      </p:grpSp>
      <p:grpSp>
        <p:nvGrpSpPr>
          <p:cNvPr id="33" name="Group 33"/>
          <p:cNvGrpSpPr/>
          <p:nvPr/>
        </p:nvGrpSpPr>
        <p:grpSpPr>
          <a:xfrm>
            <a:off x="521342" y="5902231"/>
            <a:ext cx="408617" cy="410448"/>
            <a:chOff x="1813" y="0"/>
            <a:chExt cx="809173" cy="812800"/>
          </a:xfrm>
        </p:grpSpPr>
        <p:sp>
          <p:nvSpPr>
            <p:cNvPr id="34" name="Freeform 3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solidFill>
          </p:spPr>
        </p:sp>
        <p:sp>
          <p:nvSpPr>
            <p:cNvPr id="35" name="TextBox 35"/>
            <p:cNvSpPr txBox="1"/>
            <p:nvPr/>
          </p:nvSpPr>
          <p:spPr>
            <a:xfrm>
              <a:off x="76199" y="28576"/>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dirty="0">
                  <a:ln>
                    <a:noFill/>
                  </a:ln>
                  <a:solidFill>
                    <a:srgbClr val="FFFFFF"/>
                  </a:solidFill>
                  <a:effectLst/>
                  <a:uLnTx/>
                  <a:uFillTx/>
                  <a:latin typeface="Poppins Bold"/>
                  <a:ea typeface="+mn-ea"/>
                  <a:cs typeface="+mn-cs"/>
                </a:rPr>
                <a:t>3</a:t>
              </a:r>
            </a:p>
          </p:txBody>
        </p:sp>
      </p:grpSp>
      <p:grpSp>
        <p:nvGrpSpPr>
          <p:cNvPr id="36" name="Group 36"/>
          <p:cNvGrpSpPr/>
          <p:nvPr/>
        </p:nvGrpSpPr>
        <p:grpSpPr>
          <a:xfrm>
            <a:off x="6948185" y="6599980"/>
            <a:ext cx="410448" cy="410448"/>
            <a:chOff x="0" y="0"/>
            <a:chExt cx="812800" cy="812800"/>
          </a:xfrm>
        </p:grpSpPr>
        <p:sp>
          <p:nvSpPr>
            <p:cNvPr id="37" name="Freeform 3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solidFill>
          </p:spPr>
        </p:sp>
        <p:sp>
          <p:nvSpPr>
            <p:cNvPr id="38" name="TextBox 38"/>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3</a:t>
              </a:r>
            </a:p>
          </p:txBody>
        </p:sp>
      </p:grpSp>
      <p:grpSp>
        <p:nvGrpSpPr>
          <p:cNvPr id="39" name="Group 39"/>
          <p:cNvGrpSpPr/>
          <p:nvPr/>
        </p:nvGrpSpPr>
        <p:grpSpPr>
          <a:xfrm>
            <a:off x="520039" y="7409633"/>
            <a:ext cx="410448" cy="410448"/>
            <a:chOff x="0" y="0"/>
            <a:chExt cx="812800" cy="812800"/>
          </a:xfrm>
        </p:grpSpPr>
        <p:sp>
          <p:nvSpPr>
            <p:cNvPr id="40" name="Freeform 4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8B448"/>
            </a:solidFill>
          </p:spPr>
        </p:sp>
        <p:sp>
          <p:nvSpPr>
            <p:cNvPr id="41" name="TextBox 41"/>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dirty="0">
                  <a:ln>
                    <a:noFill/>
                  </a:ln>
                  <a:solidFill>
                    <a:srgbClr val="FFFFFF"/>
                  </a:solidFill>
                  <a:effectLst/>
                  <a:uLnTx/>
                  <a:uFillTx/>
                  <a:latin typeface="Poppins Bold"/>
                  <a:ea typeface="+mn-ea"/>
                  <a:cs typeface="+mn-cs"/>
                </a:rPr>
                <a:t>4</a:t>
              </a:r>
            </a:p>
          </p:txBody>
        </p:sp>
      </p:grpSp>
      <p:grpSp>
        <p:nvGrpSpPr>
          <p:cNvPr id="42" name="Group 42"/>
          <p:cNvGrpSpPr/>
          <p:nvPr/>
        </p:nvGrpSpPr>
        <p:grpSpPr>
          <a:xfrm>
            <a:off x="520039" y="8457867"/>
            <a:ext cx="410448" cy="410448"/>
            <a:chOff x="0" y="0"/>
            <a:chExt cx="812800" cy="812800"/>
          </a:xfrm>
        </p:grpSpPr>
        <p:sp>
          <p:nvSpPr>
            <p:cNvPr id="43" name="Freeform 4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8037"/>
            </a:solidFill>
          </p:spPr>
        </p:sp>
        <p:sp>
          <p:nvSpPr>
            <p:cNvPr id="44" name="TextBox 44"/>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5</a:t>
              </a:r>
            </a:p>
          </p:txBody>
        </p:sp>
      </p:grpSp>
      <p:grpSp>
        <p:nvGrpSpPr>
          <p:cNvPr id="45" name="Group 45"/>
          <p:cNvGrpSpPr/>
          <p:nvPr/>
        </p:nvGrpSpPr>
        <p:grpSpPr>
          <a:xfrm>
            <a:off x="9241877" y="7400052"/>
            <a:ext cx="410448" cy="410448"/>
            <a:chOff x="0" y="0"/>
            <a:chExt cx="812800" cy="812800"/>
          </a:xfrm>
        </p:grpSpPr>
        <p:sp>
          <p:nvSpPr>
            <p:cNvPr id="46" name="Freeform 4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8037"/>
            </a:solidFill>
          </p:spPr>
        </p:sp>
        <p:sp>
          <p:nvSpPr>
            <p:cNvPr id="47" name="TextBox 47"/>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dirty="0">
                  <a:ln>
                    <a:noFill/>
                  </a:ln>
                  <a:solidFill>
                    <a:srgbClr val="FFFFFF"/>
                  </a:solidFill>
                  <a:effectLst/>
                  <a:uLnTx/>
                  <a:uFillTx/>
                  <a:latin typeface="Poppins Bold"/>
                  <a:ea typeface="+mn-ea"/>
                  <a:cs typeface="+mn-cs"/>
                </a:rPr>
                <a:t>5</a:t>
              </a:r>
            </a:p>
          </p:txBody>
        </p:sp>
      </p:grpSp>
      <p:sp>
        <p:nvSpPr>
          <p:cNvPr id="48" name="TextBox 48"/>
          <p:cNvSpPr txBox="1"/>
          <p:nvPr/>
        </p:nvSpPr>
        <p:spPr>
          <a:xfrm>
            <a:off x="9416616" y="7576262"/>
            <a:ext cx="1491767" cy="204351"/>
          </a:xfrm>
          <a:prstGeom prst="rect">
            <a:avLst/>
          </a:prstGeom>
        </p:spPr>
        <p:txBody>
          <a:bodyPr wrap="square" lIns="0" tIns="0" rIns="0" bIns="0" rtlCol="0" anchor="t">
            <a:spAutoFit/>
          </a:bodyPr>
          <a:lstStyle/>
          <a:p>
            <a:pPr marL="259080" marR="0" lvl="1" indent="-129540" algn="ctr" defTabSz="914400" rtl="0" eaLnBrk="1" fontAlgn="auto" latinLnBrk="0" hangingPunct="1">
              <a:lnSpc>
                <a:spcPts val="1679"/>
              </a:lnSpc>
              <a:spcBef>
                <a:spcPts val="0"/>
              </a:spcBef>
              <a:spcAft>
                <a:spcPts val="0"/>
              </a:spcAft>
              <a:buClrTx/>
              <a:buSzTx/>
              <a:buFont typeface="Arial"/>
              <a:buChar char="•"/>
              <a:tabLst/>
              <a:defRPr/>
            </a:pPr>
            <a:r>
              <a:rPr kumimoji="0" lang="en-US" sz="1400" b="1" i="0" u="none" strike="noStrike" kern="1200" cap="none" spc="0" normalizeH="0" baseline="0" noProof="0" dirty="0">
                <a:ln>
                  <a:noFill/>
                </a:ln>
                <a:solidFill>
                  <a:srgbClr val="000000"/>
                </a:solidFill>
                <a:effectLst/>
                <a:uLnTx/>
                <a:uFillTx/>
                <a:latin typeface="Canva Sans Bold"/>
                <a:ea typeface="+mn-ea"/>
                <a:cs typeface="+mn-cs"/>
              </a:rPr>
              <a:t>CAMBRIDGE</a:t>
            </a:r>
          </a:p>
        </p:txBody>
      </p:sp>
      <p:grpSp>
        <p:nvGrpSpPr>
          <p:cNvPr id="49" name="Group 49"/>
          <p:cNvGrpSpPr/>
          <p:nvPr/>
        </p:nvGrpSpPr>
        <p:grpSpPr>
          <a:xfrm>
            <a:off x="12156160" y="3718801"/>
            <a:ext cx="410448" cy="410448"/>
            <a:chOff x="0" y="0"/>
            <a:chExt cx="812800" cy="812800"/>
          </a:xfrm>
        </p:grpSpPr>
        <p:sp>
          <p:nvSpPr>
            <p:cNvPr id="50" name="Freeform 5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91646"/>
            </a:solidFill>
          </p:spPr>
        </p:sp>
        <p:sp>
          <p:nvSpPr>
            <p:cNvPr id="51" name="TextBox 51"/>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6</a:t>
              </a:r>
            </a:p>
          </p:txBody>
        </p:sp>
      </p:grpSp>
      <p:grpSp>
        <p:nvGrpSpPr>
          <p:cNvPr id="52" name="Group 52"/>
          <p:cNvGrpSpPr/>
          <p:nvPr/>
        </p:nvGrpSpPr>
        <p:grpSpPr>
          <a:xfrm>
            <a:off x="8775016" y="3771900"/>
            <a:ext cx="410448" cy="410448"/>
            <a:chOff x="0" y="0"/>
            <a:chExt cx="812800" cy="812800"/>
          </a:xfrm>
        </p:grpSpPr>
        <p:sp>
          <p:nvSpPr>
            <p:cNvPr id="53" name="Freeform 5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91646"/>
            </a:solidFill>
          </p:spPr>
        </p:sp>
        <p:sp>
          <p:nvSpPr>
            <p:cNvPr id="54" name="TextBox 54"/>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dirty="0">
                  <a:ln>
                    <a:noFill/>
                  </a:ln>
                  <a:solidFill>
                    <a:srgbClr val="FFFFFF"/>
                  </a:solidFill>
                  <a:effectLst/>
                  <a:uLnTx/>
                  <a:uFillTx/>
                  <a:latin typeface="Poppins Bold"/>
                  <a:ea typeface="+mn-ea"/>
                  <a:cs typeface="+mn-cs"/>
                </a:rPr>
                <a:t>6</a:t>
              </a:r>
            </a:p>
          </p:txBody>
        </p:sp>
      </p:grpSp>
      <p:grpSp>
        <p:nvGrpSpPr>
          <p:cNvPr id="55" name="Group 55"/>
          <p:cNvGrpSpPr/>
          <p:nvPr/>
        </p:nvGrpSpPr>
        <p:grpSpPr>
          <a:xfrm>
            <a:off x="12156160" y="4993201"/>
            <a:ext cx="410448" cy="410448"/>
            <a:chOff x="0" y="0"/>
            <a:chExt cx="812800" cy="812800"/>
          </a:xfrm>
        </p:grpSpPr>
        <p:sp>
          <p:nvSpPr>
            <p:cNvPr id="56" name="Freeform 5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D0D4D"/>
            </a:solidFill>
          </p:spPr>
        </p:sp>
        <p:sp>
          <p:nvSpPr>
            <p:cNvPr id="57" name="TextBox 57"/>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7</a:t>
              </a:r>
            </a:p>
          </p:txBody>
        </p:sp>
      </p:grpSp>
      <p:grpSp>
        <p:nvGrpSpPr>
          <p:cNvPr id="58" name="Group 58"/>
          <p:cNvGrpSpPr/>
          <p:nvPr/>
        </p:nvGrpSpPr>
        <p:grpSpPr>
          <a:xfrm>
            <a:off x="7438152" y="4656852"/>
            <a:ext cx="410448" cy="410448"/>
            <a:chOff x="0" y="0"/>
            <a:chExt cx="812800" cy="812800"/>
          </a:xfrm>
        </p:grpSpPr>
        <p:sp>
          <p:nvSpPr>
            <p:cNvPr id="59" name="Freeform 5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D0D4D"/>
            </a:solidFill>
          </p:spPr>
        </p:sp>
        <p:sp>
          <p:nvSpPr>
            <p:cNvPr id="60" name="TextBox 60"/>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7</a:t>
              </a:r>
            </a:p>
          </p:txBody>
        </p:sp>
      </p:grpSp>
      <p:grpSp>
        <p:nvGrpSpPr>
          <p:cNvPr id="61" name="Group 61"/>
          <p:cNvGrpSpPr/>
          <p:nvPr/>
        </p:nvGrpSpPr>
        <p:grpSpPr>
          <a:xfrm>
            <a:off x="7008455" y="4424335"/>
            <a:ext cx="410448" cy="410448"/>
            <a:chOff x="0" y="0"/>
            <a:chExt cx="812800" cy="812800"/>
          </a:xfrm>
        </p:grpSpPr>
        <p:sp>
          <p:nvSpPr>
            <p:cNvPr id="62" name="Freeform 6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solidFill>
          </p:spPr>
        </p:sp>
        <p:sp>
          <p:nvSpPr>
            <p:cNvPr id="63" name="TextBox 63"/>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1</a:t>
              </a:r>
            </a:p>
          </p:txBody>
        </p:sp>
      </p:grpSp>
      <p:grpSp>
        <p:nvGrpSpPr>
          <p:cNvPr id="64" name="Group 64"/>
          <p:cNvGrpSpPr/>
          <p:nvPr/>
        </p:nvGrpSpPr>
        <p:grpSpPr>
          <a:xfrm>
            <a:off x="12156160" y="5904001"/>
            <a:ext cx="410448" cy="410448"/>
            <a:chOff x="0" y="0"/>
            <a:chExt cx="812800" cy="812800"/>
          </a:xfrm>
        </p:grpSpPr>
        <p:sp>
          <p:nvSpPr>
            <p:cNvPr id="65" name="Freeform 6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31F20"/>
            </a:solidFill>
          </p:spPr>
        </p:sp>
        <p:sp>
          <p:nvSpPr>
            <p:cNvPr id="66" name="TextBox 66"/>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8</a:t>
              </a:r>
            </a:p>
          </p:txBody>
        </p:sp>
      </p:grpSp>
      <p:grpSp>
        <p:nvGrpSpPr>
          <p:cNvPr id="67" name="Group 67"/>
          <p:cNvGrpSpPr/>
          <p:nvPr/>
        </p:nvGrpSpPr>
        <p:grpSpPr>
          <a:xfrm>
            <a:off x="9642669" y="6142887"/>
            <a:ext cx="410448" cy="410448"/>
            <a:chOff x="0" y="0"/>
            <a:chExt cx="812800" cy="812800"/>
          </a:xfrm>
        </p:grpSpPr>
        <p:sp>
          <p:nvSpPr>
            <p:cNvPr id="68" name="Freeform 6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31F20"/>
            </a:solidFill>
          </p:spPr>
        </p:sp>
        <p:sp>
          <p:nvSpPr>
            <p:cNvPr id="69" name="TextBox 69"/>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8</a:t>
              </a:r>
            </a:p>
          </p:txBody>
        </p:sp>
      </p:grpSp>
      <p:grpSp>
        <p:nvGrpSpPr>
          <p:cNvPr id="70" name="Group 70"/>
          <p:cNvGrpSpPr/>
          <p:nvPr/>
        </p:nvGrpSpPr>
        <p:grpSpPr>
          <a:xfrm>
            <a:off x="12156160" y="7408801"/>
            <a:ext cx="410448" cy="410448"/>
            <a:chOff x="0" y="0"/>
            <a:chExt cx="812800" cy="812800"/>
          </a:xfrm>
        </p:grpSpPr>
        <p:sp>
          <p:nvSpPr>
            <p:cNvPr id="71" name="Freeform 7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05652"/>
            </a:solidFill>
          </p:spPr>
        </p:sp>
        <p:sp>
          <p:nvSpPr>
            <p:cNvPr id="72" name="TextBox 72"/>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9</a:t>
              </a:r>
            </a:p>
          </p:txBody>
        </p:sp>
      </p:grpSp>
      <p:grpSp>
        <p:nvGrpSpPr>
          <p:cNvPr id="73" name="Group 73"/>
          <p:cNvGrpSpPr/>
          <p:nvPr/>
        </p:nvGrpSpPr>
        <p:grpSpPr>
          <a:xfrm>
            <a:off x="9743304" y="7029218"/>
            <a:ext cx="410448" cy="410448"/>
            <a:chOff x="0" y="0"/>
            <a:chExt cx="812800" cy="812800"/>
          </a:xfrm>
        </p:grpSpPr>
        <p:sp>
          <p:nvSpPr>
            <p:cNvPr id="74" name="Freeform 7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4AAD"/>
            </a:solidFill>
          </p:spPr>
        </p:sp>
        <p:sp>
          <p:nvSpPr>
            <p:cNvPr id="75" name="TextBox 75"/>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10</a:t>
              </a:r>
            </a:p>
          </p:txBody>
        </p:sp>
      </p:grpSp>
      <p:grpSp>
        <p:nvGrpSpPr>
          <p:cNvPr id="76" name="Group 76"/>
          <p:cNvGrpSpPr/>
          <p:nvPr/>
        </p:nvGrpSpPr>
        <p:grpSpPr>
          <a:xfrm>
            <a:off x="9350423" y="6894935"/>
            <a:ext cx="410448" cy="410448"/>
            <a:chOff x="0" y="0"/>
            <a:chExt cx="812800" cy="812800"/>
          </a:xfrm>
        </p:grpSpPr>
        <p:sp>
          <p:nvSpPr>
            <p:cNvPr id="77" name="Freeform 7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05652"/>
            </a:solidFill>
          </p:spPr>
        </p:sp>
        <p:sp>
          <p:nvSpPr>
            <p:cNvPr id="78" name="TextBox 78"/>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9</a:t>
              </a:r>
            </a:p>
          </p:txBody>
        </p:sp>
      </p:grpSp>
      <p:grpSp>
        <p:nvGrpSpPr>
          <p:cNvPr id="79" name="Group 79"/>
          <p:cNvGrpSpPr/>
          <p:nvPr/>
        </p:nvGrpSpPr>
        <p:grpSpPr>
          <a:xfrm>
            <a:off x="12162553" y="8456401"/>
            <a:ext cx="410448" cy="410448"/>
            <a:chOff x="0" y="0"/>
            <a:chExt cx="812800" cy="812800"/>
          </a:xfrm>
        </p:grpSpPr>
        <p:sp>
          <p:nvSpPr>
            <p:cNvPr id="80" name="Freeform 8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4AAD"/>
            </a:solidFill>
          </p:spPr>
        </p:sp>
        <p:sp>
          <p:nvSpPr>
            <p:cNvPr id="81" name="TextBox 81"/>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10</a:t>
              </a:r>
            </a:p>
          </p:txBody>
        </p:sp>
      </p:grpSp>
      <p:grpSp>
        <p:nvGrpSpPr>
          <p:cNvPr id="82" name="Group 82"/>
          <p:cNvGrpSpPr/>
          <p:nvPr/>
        </p:nvGrpSpPr>
        <p:grpSpPr>
          <a:xfrm>
            <a:off x="8733552" y="6779050"/>
            <a:ext cx="410448" cy="410448"/>
            <a:chOff x="0" y="0"/>
            <a:chExt cx="812800" cy="812800"/>
          </a:xfrm>
        </p:grpSpPr>
        <p:sp>
          <p:nvSpPr>
            <p:cNvPr id="83" name="Freeform 8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4AAD"/>
            </a:solidFill>
          </p:spPr>
        </p:sp>
        <p:sp>
          <p:nvSpPr>
            <p:cNvPr id="84" name="TextBox 84"/>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10</a:t>
              </a:r>
            </a:p>
          </p:txBody>
        </p:sp>
      </p:grpSp>
      <p:grpSp>
        <p:nvGrpSpPr>
          <p:cNvPr id="85" name="Group 85"/>
          <p:cNvGrpSpPr/>
          <p:nvPr/>
        </p:nvGrpSpPr>
        <p:grpSpPr>
          <a:xfrm>
            <a:off x="8875384" y="7171452"/>
            <a:ext cx="408616" cy="410448"/>
            <a:chOff x="1813" y="0"/>
            <a:chExt cx="809173" cy="812800"/>
          </a:xfrm>
        </p:grpSpPr>
        <p:sp>
          <p:nvSpPr>
            <p:cNvPr id="86" name="Freeform 8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8B448"/>
            </a:solidFill>
          </p:spPr>
        </p:sp>
        <p:sp>
          <p:nvSpPr>
            <p:cNvPr id="87" name="TextBox 87"/>
            <p:cNvSpPr txBox="1"/>
            <p:nvPr/>
          </p:nvSpPr>
          <p:spPr>
            <a:xfrm>
              <a:off x="76200" y="28575"/>
              <a:ext cx="660401" cy="708026"/>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dirty="0">
                  <a:ln>
                    <a:noFill/>
                  </a:ln>
                  <a:solidFill>
                    <a:srgbClr val="FFFFFF"/>
                  </a:solidFill>
                  <a:effectLst/>
                  <a:uLnTx/>
                  <a:uFillTx/>
                  <a:latin typeface="Poppins Bold"/>
                  <a:ea typeface="+mn-ea"/>
                  <a:cs typeface="+mn-cs"/>
                </a:rPr>
                <a:t>4</a:t>
              </a:r>
            </a:p>
          </p:txBody>
        </p:sp>
      </p:grpSp>
      <p:grpSp>
        <p:nvGrpSpPr>
          <p:cNvPr id="88" name="Group 88"/>
          <p:cNvGrpSpPr/>
          <p:nvPr/>
        </p:nvGrpSpPr>
        <p:grpSpPr>
          <a:xfrm>
            <a:off x="7720048" y="5838105"/>
            <a:ext cx="410448" cy="410448"/>
            <a:chOff x="0" y="0"/>
            <a:chExt cx="812800" cy="812800"/>
          </a:xfrm>
        </p:grpSpPr>
        <p:sp>
          <p:nvSpPr>
            <p:cNvPr id="89" name="Freeform 8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4AAD"/>
            </a:solidFill>
          </p:spPr>
        </p:sp>
        <p:sp>
          <p:nvSpPr>
            <p:cNvPr id="90" name="TextBox 90"/>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10</a:t>
              </a:r>
            </a:p>
          </p:txBody>
        </p:sp>
      </p:grpSp>
      <p:sp>
        <p:nvSpPr>
          <p:cNvPr id="17" name="TextBox 17"/>
          <p:cNvSpPr txBox="1"/>
          <p:nvPr/>
        </p:nvSpPr>
        <p:spPr>
          <a:xfrm>
            <a:off x="7240431" y="4226214"/>
            <a:ext cx="1874818" cy="204351"/>
          </a:xfrm>
          <a:prstGeom prst="rect">
            <a:avLst/>
          </a:prstGeom>
        </p:spPr>
        <p:txBody>
          <a:bodyPr wrap="square" lIns="0" tIns="0" rIns="0" bIns="0" rtlCol="0" anchor="t">
            <a:spAutoFit/>
          </a:bodyPr>
          <a:lstStyle/>
          <a:p>
            <a:pPr marL="259080" marR="0" lvl="1" indent="-129540" algn="ctr" defTabSz="914400" rtl="0" eaLnBrk="1" fontAlgn="auto" latinLnBrk="0" hangingPunct="1">
              <a:lnSpc>
                <a:spcPts val="1679"/>
              </a:lnSpc>
              <a:spcBef>
                <a:spcPts val="0"/>
              </a:spcBef>
              <a:spcAft>
                <a:spcPts val="0"/>
              </a:spcAft>
              <a:buClrTx/>
              <a:buSzTx/>
              <a:buFont typeface="Arial"/>
              <a:buChar char="•"/>
              <a:tabLst/>
              <a:defRPr/>
            </a:pPr>
            <a:r>
              <a:rPr kumimoji="0" lang="en-US" sz="1400" b="1" i="0" u="none" strike="noStrike" kern="1200" cap="none" spc="0" normalizeH="0" baseline="0" noProof="0" dirty="0">
                <a:ln>
                  <a:noFill/>
                </a:ln>
                <a:solidFill>
                  <a:srgbClr val="000000"/>
                </a:solidFill>
                <a:effectLst/>
                <a:uLnTx/>
                <a:uFillTx/>
                <a:latin typeface="Canva Sans Bold"/>
                <a:ea typeface="+mn-ea"/>
                <a:cs typeface="+mn-cs"/>
              </a:rPr>
              <a:t>PETERBOROUGH</a:t>
            </a:r>
          </a:p>
        </p:txBody>
      </p:sp>
      <p:sp>
        <p:nvSpPr>
          <p:cNvPr id="91" name="TextBox 84">
            <a:extLst>
              <a:ext uri="{FF2B5EF4-FFF2-40B4-BE49-F238E27FC236}">
                <a16:creationId xmlns:a16="http://schemas.microsoft.com/office/drawing/2014/main" id="{9D989531-7874-9726-3DB1-D84F705A442E}"/>
              </a:ext>
            </a:extLst>
          </p:cNvPr>
          <p:cNvSpPr txBox="1"/>
          <p:nvPr/>
        </p:nvSpPr>
        <p:spPr>
          <a:xfrm>
            <a:off x="7211936" y="6876427"/>
            <a:ext cx="1503775" cy="204351"/>
          </a:xfrm>
          <a:prstGeom prst="rect">
            <a:avLst/>
          </a:prstGeom>
        </p:spPr>
        <p:txBody>
          <a:bodyPr wrap="square" lIns="0" tIns="0" rIns="0" bIns="0" rtlCol="0" anchor="t">
            <a:spAutoFit/>
          </a:bodyPr>
          <a:lstStyle/>
          <a:p>
            <a:pPr marL="259080" lvl="1" indent="-129540" algn="ctr">
              <a:lnSpc>
                <a:spcPts val="1679"/>
              </a:lnSpc>
              <a:buFont typeface="Arial"/>
              <a:buChar char="•"/>
            </a:pPr>
            <a:r>
              <a:rPr lang="en-US" sz="1400" b="1" dirty="0">
                <a:solidFill>
                  <a:srgbClr val="000000"/>
                </a:solidFill>
                <a:latin typeface="Canva Sans Bold"/>
              </a:rPr>
              <a:t>HUNTINGDON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3951428" y="1092468"/>
            <a:ext cx="10627056" cy="1601637"/>
          </a:xfrm>
          <a:prstGeom prst="rect">
            <a:avLst/>
          </a:prstGeom>
        </p:spPr>
        <p:txBody>
          <a:bodyPr lIns="0" tIns="0" rIns="0" bIns="0" rtlCol="0" anchor="t">
            <a:spAutoFit/>
          </a:bodyPr>
          <a:lstStyle/>
          <a:p>
            <a:pPr marL="0" marR="0" lvl="0" indent="0" algn="ctr" defTabSz="914400" rtl="0" eaLnBrk="1" fontAlgn="auto" latinLnBrk="0" hangingPunct="1">
              <a:lnSpc>
                <a:spcPts val="11883"/>
              </a:lnSpc>
              <a:spcBef>
                <a:spcPts val="0"/>
              </a:spcBef>
              <a:spcAft>
                <a:spcPts val="0"/>
              </a:spcAft>
              <a:buClrTx/>
              <a:buSzTx/>
              <a:buFontTx/>
              <a:buNone/>
              <a:tabLst/>
              <a:defRPr/>
            </a:pPr>
            <a:r>
              <a:rPr kumimoji="0" lang="en-US" sz="11883" b="0" i="0" u="none" strike="noStrike" kern="1200" cap="none" spc="0" normalizeH="0" baseline="0" noProof="0">
                <a:ln>
                  <a:noFill/>
                </a:ln>
                <a:solidFill>
                  <a:srgbClr val="000000"/>
                </a:solidFill>
                <a:effectLst/>
                <a:uLnTx/>
                <a:uFillTx/>
                <a:latin typeface="Bebas Neue Bold"/>
                <a:ea typeface="+mn-ea"/>
                <a:cs typeface="+mn-cs"/>
              </a:rPr>
              <a:t>FURTHER STUDY</a:t>
            </a:r>
          </a:p>
        </p:txBody>
      </p:sp>
      <p:sp>
        <p:nvSpPr>
          <p:cNvPr id="3" name="TextBox 3"/>
          <p:cNvSpPr txBox="1"/>
          <p:nvPr/>
        </p:nvSpPr>
        <p:spPr>
          <a:xfrm>
            <a:off x="2505540" y="2579805"/>
            <a:ext cx="13276920" cy="478156"/>
          </a:xfrm>
          <a:prstGeom prst="rect">
            <a:avLst/>
          </a:prstGeom>
        </p:spPr>
        <p:txBody>
          <a:bodyPr lIns="0" tIns="0" rIns="0" bIns="0" rtlCol="0" anchor="t">
            <a:spAutoFit/>
          </a:bodyPr>
          <a:lstStyle/>
          <a:p>
            <a:pPr marL="0" marR="0" lvl="0" indent="0" algn="ctr" defTabSz="914400" rtl="0" eaLnBrk="1" fontAlgn="auto" latinLnBrk="0" hangingPunct="1">
              <a:lnSpc>
                <a:spcPts val="3839"/>
              </a:lnSpc>
              <a:spcBef>
                <a:spcPts val="0"/>
              </a:spcBef>
              <a:spcAft>
                <a:spcPts val="0"/>
              </a:spcAft>
              <a:buClrTx/>
              <a:buSzTx/>
              <a:buFontTx/>
              <a:buNone/>
              <a:tabLst/>
              <a:defRPr/>
            </a:pPr>
            <a:r>
              <a:rPr kumimoji="0" lang="en-US" sz="2399" b="0" i="0" u="none" strike="noStrike" kern="1200" cap="none" spc="0" normalizeH="0" baseline="0" noProof="0">
                <a:ln>
                  <a:noFill/>
                </a:ln>
                <a:solidFill>
                  <a:srgbClr val="000000"/>
                </a:solidFill>
                <a:effectLst/>
                <a:uLnTx/>
                <a:uFillTx/>
                <a:latin typeface="Poppins"/>
                <a:ea typeface="+mn-ea"/>
                <a:cs typeface="+mn-cs"/>
              </a:rPr>
              <a:t>Local education providers in Cambridgeshire &amp; Peterborough</a:t>
            </a:r>
          </a:p>
        </p:txBody>
      </p:sp>
      <p:grpSp>
        <p:nvGrpSpPr>
          <p:cNvPr id="4" name="Group 4"/>
          <p:cNvGrpSpPr/>
          <p:nvPr/>
        </p:nvGrpSpPr>
        <p:grpSpPr>
          <a:xfrm>
            <a:off x="12488865" y="3437862"/>
            <a:ext cx="5012346" cy="781940"/>
            <a:chOff x="0" y="0"/>
            <a:chExt cx="6609980" cy="1031175"/>
          </a:xfrm>
        </p:grpSpPr>
        <p:sp>
          <p:nvSpPr>
            <p:cNvPr id="5" name="Freeform 5"/>
            <p:cNvSpPr/>
            <p:nvPr/>
          </p:nvSpPr>
          <p:spPr>
            <a:xfrm>
              <a:off x="31750" y="31750"/>
              <a:ext cx="6546479" cy="967675"/>
            </a:xfrm>
            <a:custGeom>
              <a:avLst/>
              <a:gdLst/>
              <a:ahLst/>
              <a:cxnLst/>
              <a:rect l="l" t="t" r="r" b="b"/>
              <a:pathLst>
                <a:path w="6546479" h="967675">
                  <a:moveTo>
                    <a:pt x="6453770" y="967675"/>
                  </a:moveTo>
                  <a:lnTo>
                    <a:pt x="92710" y="967675"/>
                  </a:lnTo>
                  <a:cubicBezTo>
                    <a:pt x="41910" y="967675"/>
                    <a:pt x="0" y="925765"/>
                    <a:pt x="0" y="874965"/>
                  </a:cubicBezTo>
                  <a:lnTo>
                    <a:pt x="0" y="92710"/>
                  </a:lnTo>
                  <a:cubicBezTo>
                    <a:pt x="0" y="41910"/>
                    <a:pt x="41910" y="0"/>
                    <a:pt x="92710" y="0"/>
                  </a:cubicBezTo>
                  <a:lnTo>
                    <a:pt x="6452500" y="0"/>
                  </a:lnTo>
                  <a:cubicBezTo>
                    <a:pt x="6503300" y="0"/>
                    <a:pt x="6545210" y="41910"/>
                    <a:pt x="6545210" y="92710"/>
                  </a:cubicBezTo>
                  <a:lnTo>
                    <a:pt x="6545210" y="873695"/>
                  </a:lnTo>
                  <a:cubicBezTo>
                    <a:pt x="6546479" y="925765"/>
                    <a:pt x="6504570" y="967675"/>
                    <a:pt x="6453770" y="967675"/>
                  </a:cubicBezTo>
                  <a:close/>
                </a:path>
              </a:pathLst>
            </a:custGeom>
            <a:solidFill>
              <a:srgbClr val="105652"/>
            </a:solidFill>
          </p:spPr>
        </p:sp>
        <p:sp>
          <p:nvSpPr>
            <p:cNvPr id="6" name="Freeform 6"/>
            <p:cNvSpPr/>
            <p:nvPr/>
          </p:nvSpPr>
          <p:spPr>
            <a:xfrm>
              <a:off x="0" y="0"/>
              <a:ext cx="6609979" cy="1031175"/>
            </a:xfrm>
            <a:custGeom>
              <a:avLst/>
              <a:gdLst/>
              <a:ahLst/>
              <a:cxnLst/>
              <a:rect l="l" t="t" r="r" b="b"/>
              <a:pathLst>
                <a:path w="6609979" h="1031175">
                  <a:moveTo>
                    <a:pt x="6485520" y="59690"/>
                  </a:moveTo>
                  <a:cubicBezTo>
                    <a:pt x="6521079" y="59690"/>
                    <a:pt x="6550289" y="88900"/>
                    <a:pt x="6550289" y="124460"/>
                  </a:cubicBezTo>
                  <a:lnTo>
                    <a:pt x="6550289" y="906715"/>
                  </a:lnTo>
                  <a:cubicBezTo>
                    <a:pt x="6550289" y="942275"/>
                    <a:pt x="6521079" y="971485"/>
                    <a:pt x="6485520" y="971485"/>
                  </a:cubicBezTo>
                  <a:lnTo>
                    <a:pt x="124460" y="971485"/>
                  </a:lnTo>
                  <a:cubicBezTo>
                    <a:pt x="88900" y="971485"/>
                    <a:pt x="59690" y="942275"/>
                    <a:pt x="59690" y="906715"/>
                  </a:cubicBezTo>
                  <a:lnTo>
                    <a:pt x="59690" y="124460"/>
                  </a:lnTo>
                  <a:cubicBezTo>
                    <a:pt x="59690" y="88900"/>
                    <a:pt x="88900" y="59690"/>
                    <a:pt x="124460" y="59690"/>
                  </a:cubicBezTo>
                  <a:lnTo>
                    <a:pt x="6485520" y="59690"/>
                  </a:lnTo>
                  <a:moveTo>
                    <a:pt x="6485520" y="0"/>
                  </a:moveTo>
                  <a:lnTo>
                    <a:pt x="124460" y="0"/>
                  </a:lnTo>
                  <a:cubicBezTo>
                    <a:pt x="55880" y="0"/>
                    <a:pt x="0" y="55880"/>
                    <a:pt x="0" y="124460"/>
                  </a:cubicBezTo>
                  <a:lnTo>
                    <a:pt x="0" y="906715"/>
                  </a:lnTo>
                  <a:cubicBezTo>
                    <a:pt x="0" y="975295"/>
                    <a:pt x="55880" y="1031175"/>
                    <a:pt x="124460" y="1031175"/>
                  </a:cubicBezTo>
                  <a:lnTo>
                    <a:pt x="6485520" y="1031175"/>
                  </a:lnTo>
                  <a:cubicBezTo>
                    <a:pt x="6554100" y="1031175"/>
                    <a:pt x="6609979" y="975295"/>
                    <a:pt x="6609979" y="906715"/>
                  </a:cubicBezTo>
                  <a:lnTo>
                    <a:pt x="6609979" y="124460"/>
                  </a:lnTo>
                  <a:cubicBezTo>
                    <a:pt x="6609979" y="55880"/>
                    <a:pt x="6554100" y="0"/>
                    <a:pt x="6485520" y="0"/>
                  </a:cubicBezTo>
                  <a:close/>
                </a:path>
              </a:pathLst>
            </a:custGeom>
            <a:solidFill>
              <a:srgbClr val="000000"/>
            </a:solidFill>
          </p:spPr>
        </p:sp>
      </p:grpSp>
      <p:grpSp>
        <p:nvGrpSpPr>
          <p:cNvPr id="7" name="Group 7"/>
          <p:cNvGrpSpPr/>
          <p:nvPr/>
        </p:nvGrpSpPr>
        <p:grpSpPr>
          <a:xfrm>
            <a:off x="1028700" y="3449173"/>
            <a:ext cx="5012346" cy="781940"/>
            <a:chOff x="0" y="0"/>
            <a:chExt cx="6609980" cy="1031175"/>
          </a:xfrm>
        </p:grpSpPr>
        <p:sp>
          <p:nvSpPr>
            <p:cNvPr id="8" name="Freeform 8"/>
            <p:cNvSpPr/>
            <p:nvPr/>
          </p:nvSpPr>
          <p:spPr>
            <a:xfrm>
              <a:off x="31750" y="31750"/>
              <a:ext cx="6546479" cy="967675"/>
            </a:xfrm>
            <a:custGeom>
              <a:avLst/>
              <a:gdLst/>
              <a:ahLst/>
              <a:cxnLst/>
              <a:rect l="l" t="t" r="r" b="b"/>
              <a:pathLst>
                <a:path w="6546479" h="967675">
                  <a:moveTo>
                    <a:pt x="6453770" y="967675"/>
                  </a:moveTo>
                  <a:lnTo>
                    <a:pt x="92710" y="967675"/>
                  </a:lnTo>
                  <a:cubicBezTo>
                    <a:pt x="41910" y="967675"/>
                    <a:pt x="0" y="925765"/>
                    <a:pt x="0" y="874965"/>
                  </a:cubicBezTo>
                  <a:lnTo>
                    <a:pt x="0" y="92710"/>
                  </a:lnTo>
                  <a:cubicBezTo>
                    <a:pt x="0" y="41910"/>
                    <a:pt x="41910" y="0"/>
                    <a:pt x="92710" y="0"/>
                  </a:cubicBezTo>
                  <a:lnTo>
                    <a:pt x="6452500" y="0"/>
                  </a:lnTo>
                  <a:cubicBezTo>
                    <a:pt x="6503300" y="0"/>
                    <a:pt x="6545210" y="41910"/>
                    <a:pt x="6545210" y="92710"/>
                  </a:cubicBezTo>
                  <a:lnTo>
                    <a:pt x="6545210" y="873695"/>
                  </a:lnTo>
                  <a:cubicBezTo>
                    <a:pt x="6546479" y="925765"/>
                    <a:pt x="6504570" y="967675"/>
                    <a:pt x="6453770" y="967675"/>
                  </a:cubicBezTo>
                  <a:close/>
                </a:path>
              </a:pathLst>
            </a:custGeom>
            <a:solidFill>
              <a:srgbClr val="B91646"/>
            </a:solidFill>
          </p:spPr>
        </p:sp>
        <p:sp>
          <p:nvSpPr>
            <p:cNvPr id="9" name="Freeform 9"/>
            <p:cNvSpPr/>
            <p:nvPr/>
          </p:nvSpPr>
          <p:spPr>
            <a:xfrm>
              <a:off x="0" y="0"/>
              <a:ext cx="6609979" cy="1031175"/>
            </a:xfrm>
            <a:custGeom>
              <a:avLst/>
              <a:gdLst/>
              <a:ahLst/>
              <a:cxnLst/>
              <a:rect l="l" t="t" r="r" b="b"/>
              <a:pathLst>
                <a:path w="6609979" h="1031175">
                  <a:moveTo>
                    <a:pt x="6485520" y="59690"/>
                  </a:moveTo>
                  <a:cubicBezTo>
                    <a:pt x="6521079" y="59690"/>
                    <a:pt x="6550289" y="88900"/>
                    <a:pt x="6550289" y="124460"/>
                  </a:cubicBezTo>
                  <a:lnTo>
                    <a:pt x="6550289" y="906715"/>
                  </a:lnTo>
                  <a:cubicBezTo>
                    <a:pt x="6550289" y="942275"/>
                    <a:pt x="6521079" y="971485"/>
                    <a:pt x="6485520" y="971485"/>
                  </a:cubicBezTo>
                  <a:lnTo>
                    <a:pt x="124460" y="971485"/>
                  </a:lnTo>
                  <a:cubicBezTo>
                    <a:pt x="88900" y="971485"/>
                    <a:pt x="59690" y="942275"/>
                    <a:pt x="59690" y="906715"/>
                  </a:cubicBezTo>
                  <a:lnTo>
                    <a:pt x="59690" y="124460"/>
                  </a:lnTo>
                  <a:cubicBezTo>
                    <a:pt x="59690" y="88900"/>
                    <a:pt x="88900" y="59690"/>
                    <a:pt x="124460" y="59690"/>
                  </a:cubicBezTo>
                  <a:lnTo>
                    <a:pt x="6485520" y="59690"/>
                  </a:lnTo>
                  <a:moveTo>
                    <a:pt x="6485520" y="0"/>
                  </a:moveTo>
                  <a:lnTo>
                    <a:pt x="124460" y="0"/>
                  </a:lnTo>
                  <a:cubicBezTo>
                    <a:pt x="55880" y="0"/>
                    <a:pt x="0" y="55880"/>
                    <a:pt x="0" y="124460"/>
                  </a:cubicBezTo>
                  <a:lnTo>
                    <a:pt x="0" y="906715"/>
                  </a:lnTo>
                  <a:cubicBezTo>
                    <a:pt x="0" y="975295"/>
                    <a:pt x="55880" y="1031175"/>
                    <a:pt x="124460" y="1031175"/>
                  </a:cubicBezTo>
                  <a:lnTo>
                    <a:pt x="6485520" y="1031175"/>
                  </a:lnTo>
                  <a:cubicBezTo>
                    <a:pt x="6554100" y="1031175"/>
                    <a:pt x="6609979" y="975295"/>
                    <a:pt x="6609979" y="906715"/>
                  </a:cubicBezTo>
                  <a:lnTo>
                    <a:pt x="6609979" y="124460"/>
                  </a:lnTo>
                  <a:cubicBezTo>
                    <a:pt x="6609979" y="55880"/>
                    <a:pt x="6554100" y="0"/>
                    <a:pt x="6485520" y="0"/>
                  </a:cubicBezTo>
                  <a:close/>
                </a:path>
              </a:pathLst>
            </a:custGeom>
            <a:solidFill>
              <a:srgbClr val="000000"/>
            </a:solidFill>
          </p:spPr>
        </p:sp>
      </p:grpSp>
      <p:sp>
        <p:nvSpPr>
          <p:cNvPr id="10" name="TextBox 10"/>
          <p:cNvSpPr txBox="1"/>
          <p:nvPr/>
        </p:nvSpPr>
        <p:spPr>
          <a:xfrm>
            <a:off x="1635406" y="3553958"/>
            <a:ext cx="3798935" cy="537845"/>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320" normalizeH="0" baseline="0" noProof="0">
                <a:ln>
                  <a:noFill/>
                </a:ln>
                <a:solidFill>
                  <a:srgbClr val="FBF3E4"/>
                </a:solidFill>
                <a:effectLst/>
                <a:uLnTx/>
                <a:uFillTx/>
                <a:latin typeface="Bebas Neue"/>
                <a:ea typeface="+mn-ea"/>
                <a:cs typeface="+mn-cs"/>
              </a:rPr>
              <a:t>COLLEGES</a:t>
            </a:r>
          </a:p>
        </p:txBody>
      </p:sp>
      <p:sp>
        <p:nvSpPr>
          <p:cNvPr id="11" name="TextBox 11"/>
          <p:cNvSpPr txBox="1"/>
          <p:nvPr/>
        </p:nvSpPr>
        <p:spPr>
          <a:xfrm>
            <a:off x="12943171" y="3542646"/>
            <a:ext cx="3798935" cy="537845"/>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320" normalizeH="0" baseline="0" noProof="0">
                <a:ln>
                  <a:noFill/>
                </a:ln>
                <a:solidFill>
                  <a:srgbClr val="FBF3E4"/>
                </a:solidFill>
                <a:effectLst/>
                <a:uLnTx/>
                <a:uFillTx/>
                <a:latin typeface="Bebas Neue"/>
                <a:ea typeface="+mn-ea"/>
                <a:cs typeface="+mn-cs"/>
              </a:rPr>
              <a:t>ADULT LEARNING</a:t>
            </a:r>
          </a:p>
        </p:txBody>
      </p:sp>
      <p:sp>
        <p:nvSpPr>
          <p:cNvPr id="12" name="TextBox 12"/>
          <p:cNvSpPr txBox="1"/>
          <p:nvPr/>
        </p:nvSpPr>
        <p:spPr>
          <a:xfrm>
            <a:off x="1028700" y="4396105"/>
            <a:ext cx="5012346" cy="5785483"/>
          </a:xfrm>
          <a:prstGeom prst="rect">
            <a:avLst/>
          </a:prstGeom>
        </p:spPr>
        <p:txBody>
          <a:bodyPr lIns="0" tIns="0" rIns="0" bIns="0" rtlCol="0" anchor="t">
            <a:spAutoFit/>
          </a:bodyPr>
          <a:lstStyle/>
          <a:p>
            <a:pPr marL="0" marR="0" lvl="0" indent="0" algn="l" defTabSz="914400" rtl="0" eaLnBrk="1" fontAlgn="auto" latinLnBrk="0" hangingPunct="1">
              <a:lnSpc>
                <a:spcPts val="288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Local colleges include:</a:t>
            </a:r>
          </a:p>
          <a:p>
            <a:pPr marL="0" marR="0" lvl="0" indent="0" algn="l" defTabSz="914400" rtl="0" eaLnBrk="1" fontAlgn="auto" latinLnBrk="0" hangingPunct="1">
              <a:lnSpc>
                <a:spcPts val="288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Poppins"/>
              <a:ea typeface="+mn-ea"/>
              <a:cs typeface="+mn-cs"/>
            </a:endParaRP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Inspire Education Group – Peterborough College and Stamford College</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Cambridge Regional College</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College of West Anglia</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Bedford College</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West Suffolk College</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North Hertfordshire College</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North Cambridgeshire Training Centre</a:t>
            </a:r>
          </a:p>
          <a:p>
            <a:pPr marL="0" marR="0" lvl="0" indent="0" algn="l" defTabSz="914400" rtl="0" eaLnBrk="1" fontAlgn="auto" latinLnBrk="0" hangingPunct="1">
              <a:lnSpc>
                <a:spcPts val="288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Poppins"/>
              <a:ea typeface="+mn-ea"/>
              <a:cs typeface="+mn-cs"/>
            </a:endParaRPr>
          </a:p>
          <a:p>
            <a:pPr marL="0" marR="0" lvl="0" indent="0" algn="l" defTabSz="914400" rtl="0" eaLnBrk="1" fontAlgn="auto" latinLnBrk="0" hangingPunct="1">
              <a:lnSpc>
                <a:spcPts val="288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In addition, a large proportion of our secondary schools offer Sixth Form colleges, where students can study A Levels, T Levels, BTECs and wider curriculum offers.</a:t>
            </a:r>
          </a:p>
        </p:txBody>
      </p:sp>
      <p:sp>
        <p:nvSpPr>
          <p:cNvPr id="13" name="TextBox 13"/>
          <p:cNvSpPr txBox="1"/>
          <p:nvPr/>
        </p:nvSpPr>
        <p:spPr>
          <a:xfrm>
            <a:off x="12488865" y="4396105"/>
            <a:ext cx="5012346" cy="5785483"/>
          </a:xfrm>
          <a:prstGeom prst="rect">
            <a:avLst/>
          </a:prstGeom>
        </p:spPr>
        <p:txBody>
          <a:bodyPr lIns="0" tIns="0" rIns="0" bIns="0" rtlCol="0" anchor="t">
            <a:spAutoFit/>
          </a:bodyPr>
          <a:lstStyle/>
          <a:p>
            <a:pPr marL="0" marR="0" lvl="0" indent="0" algn="l" defTabSz="914400" rtl="0" eaLnBrk="1" fontAlgn="auto" latinLnBrk="0" hangingPunct="1">
              <a:lnSpc>
                <a:spcPts val="288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Local training providers include:</a:t>
            </a:r>
          </a:p>
          <a:p>
            <a:pPr marL="0" marR="0" lvl="0" indent="0" algn="l" defTabSz="914400" rtl="0" eaLnBrk="1" fontAlgn="auto" latinLnBrk="0" hangingPunct="1">
              <a:lnSpc>
                <a:spcPts val="288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Poppins"/>
              <a:ea typeface="+mn-ea"/>
              <a:cs typeface="+mn-cs"/>
            </a:endParaRP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The Skills Network</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Purple Beard </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Capita Public Service</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Construction Skills People Ltd</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Duplex Business Services</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Imeta Training Ltd</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Retrofit Academy</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Steadfast Training </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Back to Work</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NACRO</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SERCO</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Ixion</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New Meaning Foundation</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Cambridgeshire Skills</a:t>
            </a:r>
          </a:p>
        </p:txBody>
      </p:sp>
      <p:grpSp>
        <p:nvGrpSpPr>
          <p:cNvPr id="14" name="Group 14"/>
          <p:cNvGrpSpPr/>
          <p:nvPr/>
        </p:nvGrpSpPr>
        <p:grpSpPr>
          <a:xfrm>
            <a:off x="6758782" y="3437862"/>
            <a:ext cx="5012346" cy="781940"/>
            <a:chOff x="0" y="0"/>
            <a:chExt cx="6609980" cy="1031175"/>
          </a:xfrm>
        </p:grpSpPr>
        <p:sp>
          <p:nvSpPr>
            <p:cNvPr id="15" name="Freeform 15"/>
            <p:cNvSpPr/>
            <p:nvPr/>
          </p:nvSpPr>
          <p:spPr>
            <a:xfrm>
              <a:off x="31750" y="31750"/>
              <a:ext cx="6546479" cy="967675"/>
            </a:xfrm>
            <a:custGeom>
              <a:avLst/>
              <a:gdLst/>
              <a:ahLst/>
              <a:cxnLst/>
              <a:rect l="l" t="t" r="r" b="b"/>
              <a:pathLst>
                <a:path w="6546479" h="967675">
                  <a:moveTo>
                    <a:pt x="6453770" y="967675"/>
                  </a:moveTo>
                  <a:lnTo>
                    <a:pt x="92710" y="967675"/>
                  </a:lnTo>
                  <a:cubicBezTo>
                    <a:pt x="41910" y="967675"/>
                    <a:pt x="0" y="925765"/>
                    <a:pt x="0" y="874965"/>
                  </a:cubicBezTo>
                  <a:lnTo>
                    <a:pt x="0" y="92710"/>
                  </a:lnTo>
                  <a:cubicBezTo>
                    <a:pt x="0" y="41910"/>
                    <a:pt x="41910" y="0"/>
                    <a:pt x="92710" y="0"/>
                  </a:cubicBezTo>
                  <a:lnTo>
                    <a:pt x="6452500" y="0"/>
                  </a:lnTo>
                  <a:cubicBezTo>
                    <a:pt x="6503300" y="0"/>
                    <a:pt x="6545210" y="41910"/>
                    <a:pt x="6545210" y="92710"/>
                  </a:cubicBezTo>
                  <a:lnTo>
                    <a:pt x="6545210" y="873695"/>
                  </a:lnTo>
                  <a:cubicBezTo>
                    <a:pt x="6546479" y="925765"/>
                    <a:pt x="6504570" y="967675"/>
                    <a:pt x="6453770" y="967675"/>
                  </a:cubicBezTo>
                  <a:close/>
                </a:path>
              </a:pathLst>
            </a:custGeom>
            <a:solidFill>
              <a:srgbClr val="004AAD"/>
            </a:solidFill>
          </p:spPr>
        </p:sp>
        <p:sp>
          <p:nvSpPr>
            <p:cNvPr id="16" name="Freeform 16"/>
            <p:cNvSpPr/>
            <p:nvPr/>
          </p:nvSpPr>
          <p:spPr>
            <a:xfrm>
              <a:off x="0" y="0"/>
              <a:ext cx="6609979" cy="1031175"/>
            </a:xfrm>
            <a:custGeom>
              <a:avLst/>
              <a:gdLst/>
              <a:ahLst/>
              <a:cxnLst/>
              <a:rect l="l" t="t" r="r" b="b"/>
              <a:pathLst>
                <a:path w="6609979" h="1031175">
                  <a:moveTo>
                    <a:pt x="6485520" y="59690"/>
                  </a:moveTo>
                  <a:cubicBezTo>
                    <a:pt x="6521079" y="59690"/>
                    <a:pt x="6550289" y="88900"/>
                    <a:pt x="6550289" y="124460"/>
                  </a:cubicBezTo>
                  <a:lnTo>
                    <a:pt x="6550289" y="906715"/>
                  </a:lnTo>
                  <a:cubicBezTo>
                    <a:pt x="6550289" y="942275"/>
                    <a:pt x="6521079" y="971485"/>
                    <a:pt x="6485520" y="971485"/>
                  </a:cubicBezTo>
                  <a:lnTo>
                    <a:pt x="124460" y="971485"/>
                  </a:lnTo>
                  <a:cubicBezTo>
                    <a:pt x="88900" y="971485"/>
                    <a:pt x="59690" y="942275"/>
                    <a:pt x="59690" y="906715"/>
                  </a:cubicBezTo>
                  <a:lnTo>
                    <a:pt x="59690" y="124460"/>
                  </a:lnTo>
                  <a:cubicBezTo>
                    <a:pt x="59690" y="88900"/>
                    <a:pt x="88900" y="59690"/>
                    <a:pt x="124460" y="59690"/>
                  </a:cubicBezTo>
                  <a:lnTo>
                    <a:pt x="6485520" y="59690"/>
                  </a:lnTo>
                  <a:moveTo>
                    <a:pt x="6485520" y="0"/>
                  </a:moveTo>
                  <a:lnTo>
                    <a:pt x="124460" y="0"/>
                  </a:lnTo>
                  <a:cubicBezTo>
                    <a:pt x="55880" y="0"/>
                    <a:pt x="0" y="55880"/>
                    <a:pt x="0" y="124460"/>
                  </a:cubicBezTo>
                  <a:lnTo>
                    <a:pt x="0" y="906715"/>
                  </a:lnTo>
                  <a:cubicBezTo>
                    <a:pt x="0" y="975295"/>
                    <a:pt x="55880" y="1031175"/>
                    <a:pt x="124460" y="1031175"/>
                  </a:cubicBezTo>
                  <a:lnTo>
                    <a:pt x="6485520" y="1031175"/>
                  </a:lnTo>
                  <a:cubicBezTo>
                    <a:pt x="6554100" y="1031175"/>
                    <a:pt x="6609979" y="975295"/>
                    <a:pt x="6609979" y="906715"/>
                  </a:cubicBezTo>
                  <a:lnTo>
                    <a:pt x="6609979" y="124460"/>
                  </a:lnTo>
                  <a:cubicBezTo>
                    <a:pt x="6609979" y="55880"/>
                    <a:pt x="6554100" y="0"/>
                    <a:pt x="6485520" y="0"/>
                  </a:cubicBezTo>
                  <a:close/>
                </a:path>
              </a:pathLst>
            </a:custGeom>
            <a:solidFill>
              <a:srgbClr val="000000"/>
            </a:solidFill>
          </p:spPr>
        </p:sp>
      </p:grpSp>
      <p:sp>
        <p:nvSpPr>
          <p:cNvPr id="17" name="TextBox 17"/>
          <p:cNvSpPr txBox="1"/>
          <p:nvPr/>
        </p:nvSpPr>
        <p:spPr>
          <a:xfrm>
            <a:off x="7365488" y="3542646"/>
            <a:ext cx="3798935" cy="537845"/>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320" normalizeH="0" baseline="0" noProof="0">
                <a:ln>
                  <a:noFill/>
                </a:ln>
                <a:solidFill>
                  <a:srgbClr val="FBF3E4"/>
                </a:solidFill>
                <a:effectLst/>
                <a:uLnTx/>
                <a:uFillTx/>
                <a:latin typeface="Bebas Neue"/>
                <a:ea typeface="+mn-ea"/>
                <a:cs typeface="+mn-cs"/>
              </a:rPr>
              <a:t>HIGHER EDUCATION</a:t>
            </a:r>
          </a:p>
        </p:txBody>
      </p:sp>
      <p:sp>
        <p:nvSpPr>
          <p:cNvPr id="18" name="TextBox 18"/>
          <p:cNvSpPr txBox="1"/>
          <p:nvPr/>
        </p:nvSpPr>
        <p:spPr>
          <a:xfrm>
            <a:off x="6758782" y="4398646"/>
            <a:ext cx="5012346" cy="2889883"/>
          </a:xfrm>
          <a:prstGeom prst="rect">
            <a:avLst/>
          </a:prstGeom>
        </p:spPr>
        <p:txBody>
          <a:bodyPr lIns="0" tIns="0" rIns="0" bIns="0" rtlCol="0" anchor="t">
            <a:spAutoFit/>
          </a:bodyPr>
          <a:lstStyle/>
          <a:p>
            <a:pPr marL="0" marR="0" lvl="0" indent="0" algn="l" defTabSz="914400" rtl="0" eaLnBrk="1" fontAlgn="auto" latinLnBrk="0" hangingPunct="1">
              <a:lnSpc>
                <a:spcPts val="288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Local Higher Education providers include:</a:t>
            </a:r>
          </a:p>
          <a:p>
            <a:pPr marL="0" marR="0" lvl="0" indent="0" algn="l" defTabSz="914400" rtl="0" eaLnBrk="1" fontAlgn="auto" latinLnBrk="0" hangingPunct="1">
              <a:lnSpc>
                <a:spcPts val="288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Poppins"/>
              <a:ea typeface="+mn-ea"/>
              <a:cs typeface="+mn-cs"/>
            </a:endParaRP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University of Cambridge</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Anglia Ruskin University Cambridge</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ARU Peterborough</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University Centre Peterborough</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Cambridge Regional College</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Inspire Education Group - Peterborough</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3534868" y="1285439"/>
            <a:ext cx="11790946" cy="1601637"/>
          </a:xfrm>
          <a:prstGeom prst="rect">
            <a:avLst/>
          </a:prstGeom>
        </p:spPr>
        <p:txBody>
          <a:bodyPr lIns="0" tIns="0" rIns="0" bIns="0" rtlCol="0" anchor="t">
            <a:spAutoFit/>
          </a:bodyPr>
          <a:lstStyle/>
          <a:p>
            <a:pPr marL="0" marR="0" lvl="0" indent="0" algn="ctr" defTabSz="914400" rtl="0" eaLnBrk="1" fontAlgn="auto" latinLnBrk="0" hangingPunct="1">
              <a:lnSpc>
                <a:spcPts val="11883"/>
              </a:lnSpc>
              <a:spcBef>
                <a:spcPts val="0"/>
              </a:spcBef>
              <a:spcAft>
                <a:spcPts val="0"/>
              </a:spcAft>
              <a:buClrTx/>
              <a:buSzTx/>
              <a:buFontTx/>
              <a:buNone/>
              <a:tabLst/>
              <a:defRPr/>
            </a:pPr>
            <a:r>
              <a:rPr kumimoji="0" lang="en-US" sz="11883" b="0" i="0" u="none" strike="noStrike" kern="1200" cap="none" spc="0" normalizeH="0" baseline="0" noProof="0">
                <a:ln>
                  <a:noFill/>
                </a:ln>
                <a:solidFill>
                  <a:srgbClr val="000000"/>
                </a:solidFill>
                <a:effectLst/>
                <a:uLnTx/>
                <a:uFillTx/>
                <a:latin typeface="Bebas Neue Bold"/>
                <a:ea typeface="+mn-ea"/>
                <a:cs typeface="+mn-cs"/>
              </a:rPr>
              <a:t>LOCAL CAREERS SERVICES</a:t>
            </a:r>
          </a:p>
        </p:txBody>
      </p:sp>
      <p:sp>
        <p:nvSpPr>
          <p:cNvPr id="3" name="AutoShape 3"/>
          <p:cNvSpPr/>
          <p:nvPr/>
        </p:nvSpPr>
        <p:spPr>
          <a:xfrm rot="2017">
            <a:off x="1028699" y="2959816"/>
            <a:ext cx="16230603" cy="0"/>
          </a:xfrm>
          <a:prstGeom prst="line">
            <a:avLst/>
          </a:prstGeom>
          <a:ln w="19050" cap="flat">
            <a:solidFill>
              <a:srgbClr val="000000"/>
            </a:solidFill>
            <a:prstDash val="solid"/>
            <a:headEnd type="none" w="sm" len="sm"/>
            <a:tailEnd type="none" w="sm" len="sm"/>
          </a:ln>
        </p:spPr>
      </p:sp>
      <p:grpSp>
        <p:nvGrpSpPr>
          <p:cNvPr id="4" name="Group 4"/>
          <p:cNvGrpSpPr/>
          <p:nvPr/>
        </p:nvGrpSpPr>
        <p:grpSpPr>
          <a:xfrm>
            <a:off x="5171834" y="3210453"/>
            <a:ext cx="7944332" cy="781940"/>
            <a:chOff x="0" y="0"/>
            <a:chExt cx="10476506" cy="1031175"/>
          </a:xfrm>
        </p:grpSpPr>
        <p:sp>
          <p:nvSpPr>
            <p:cNvPr id="5" name="Freeform 5"/>
            <p:cNvSpPr/>
            <p:nvPr/>
          </p:nvSpPr>
          <p:spPr>
            <a:xfrm>
              <a:off x="31750" y="31750"/>
              <a:ext cx="10413005" cy="967675"/>
            </a:xfrm>
            <a:custGeom>
              <a:avLst/>
              <a:gdLst/>
              <a:ahLst/>
              <a:cxnLst/>
              <a:rect l="l" t="t" r="r" b="b"/>
              <a:pathLst>
                <a:path w="10413005" h="967675">
                  <a:moveTo>
                    <a:pt x="10320296" y="967675"/>
                  </a:moveTo>
                  <a:lnTo>
                    <a:pt x="92710" y="967675"/>
                  </a:lnTo>
                  <a:cubicBezTo>
                    <a:pt x="41910" y="967675"/>
                    <a:pt x="0" y="925765"/>
                    <a:pt x="0" y="874965"/>
                  </a:cubicBezTo>
                  <a:lnTo>
                    <a:pt x="0" y="92710"/>
                  </a:lnTo>
                  <a:cubicBezTo>
                    <a:pt x="0" y="41910"/>
                    <a:pt x="41910" y="0"/>
                    <a:pt x="92710" y="0"/>
                  </a:cubicBezTo>
                  <a:lnTo>
                    <a:pt x="10319026" y="0"/>
                  </a:lnTo>
                  <a:cubicBezTo>
                    <a:pt x="10369826" y="0"/>
                    <a:pt x="10411736" y="41910"/>
                    <a:pt x="10411736" y="92710"/>
                  </a:cubicBezTo>
                  <a:lnTo>
                    <a:pt x="10411736" y="873695"/>
                  </a:lnTo>
                  <a:cubicBezTo>
                    <a:pt x="10413005" y="925765"/>
                    <a:pt x="10371096" y="967675"/>
                    <a:pt x="10320296" y="967675"/>
                  </a:cubicBezTo>
                  <a:close/>
                </a:path>
              </a:pathLst>
            </a:custGeom>
            <a:solidFill>
              <a:srgbClr val="B91646"/>
            </a:solidFill>
          </p:spPr>
        </p:sp>
        <p:sp>
          <p:nvSpPr>
            <p:cNvPr id="6" name="Freeform 6"/>
            <p:cNvSpPr/>
            <p:nvPr/>
          </p:nvSpPr>
          <p:spPr>
            <a:xfrm>
              <a:off x="0" y="0"/>
              <a:ext cx="10476505" cy="1031175"/>
            </a:xfrm>
            <a:custGeom>
              <a:avLst/>
              <a:gdLst/>
              <a:ahLst/>
              <a:cxnLst/>
              <a:rect l="l" t="t" r="r" b="b"/>
              <a:pathLst>
                <a:path w="10476505" h="1031175">
                  <a:moveTo>
                    <a:pt x="10352046" y="59690"/>
                  </a:moveTo>
                  <a:cubicBezTo>
                    <a:pt x="10387605" y="59690"/>
                    <a:pt x="10416815" y="88900"/>
                    <a:pt x="10416815" y="124460"/>
                  </a:cubicBezTo>
                  <a:lnTo>
                    <a:pt x="10416815" y="906715"/>
                  </a:lnTo>
                  <a:cubicBezTo>
                    <a:pt x="10416815" y="942275"/>
                    <a:pt x="10387605" y="971485"/>
                    <a:pt x="10352046" y="971485"/>
                  </a:cubicBezTo>
                  <a:lnTo>
                    <a:pt x="124460" y="971485"/>
                  </a:lnTo>
                  <a:cubicBezTo>
                    <a:pt x="88900" y="971485"/>
                    <a:pt x="59690" y="942275"/>
                    <a:pt x="59690" y="906715"/>
                  </a:cubicBezTo>
                  <a:lnTo>
                    <a:pt x="59690" y="124460"/>
                  </a:lnTo>
                  <a:cubicBezTo>
                    <a:pt x="59690" y="88900"/>
                    <a:pt x="88900" y="59690"/>
                    <a:pt x="124460" y="59690"/>
                  </a:cubicBezTo>
                  <a:lnTo>
                    <a:pt x="10352046" y="59690"/>
                  </a:lnTo>
                  <a:moveTo>
                    <a:pt x="10352046" y="0"/>
                  </a:moveTo>
                  <a:lnTo>
                    <a:pt x="124460" y="0"/>
                  </a:lnTo>
                  <a:cubicBezTo>
                    <a:pt x="55880" y="0"/>
                    <a:pt x="0" y="55880"/>
                    <a:pt x="0" y="124460"/>
                  </a:cubicBezTo>
                  <a:lnTo>
                    <a:pt x="0" y="906715"/>
                  </a:lnTo>
                  <a:cubicBezTo>
                    <a:pt x="0" y="975295"/>
                    <a:pt x="55880" y="1031175"/>
                    <a:pt x="124460" y="1031175"/>
                  </a:cubicBezTo>
                  <a:lnTo>
                    <a:pt x="10352046" y="1031175"/>
                  </a:lnTo>
                  <a:cubicBezTo>
                    <a:pt x="10420626" y="1031175"/>
                    <a:pt x="10476505" y="975295"/>
                    <a:pt x="10476505" y="906715"/>
                  </a:cubicBezTo>
                  <a:lnTo>
                    <a:pt x="10476505" y="124460"/>
                  </a:lnTo>
                  <a:cubicBezTo>
                    <a:pt x="10476505" y="55880"/>
                    <a:pt x="10420626" y="0"/>
                    <a:pt x="10352046" y="0"/>
                  </a:cubicBezTo>
                  <a:close/>
                </a:path>
              </a:pathLst>
            </a:custGeom>
            <a:solidFill>
              <a:srgbClr val="000000"/>
            </a:solidFill>
          </p:spPr>
        </p:sp>
      </p:grpSp>
      <p:sp>
        <p:nvSpPr>
          <p:cNvPr id="7" name="TextBox 7"/>
          <p:cNvSpPr txBox="1"/>
          <p:nvPr/>
        </p:nvSpPr>
        <p:spPr>
          <a:xfrm>
            <a:off x="5301045" y="3303926"/>
            <a:ext cx="7685910" cy="537845"/>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320" normalizeH="0" baseline="0" noProof="0">
                <a:ln>
                  <a:noFill/>
                </a:ln>
                <a:solidFill>
                  <a:srgbClr val="FBF3E4"/>
                </a:solidFill>
                <a:effectLst/>
                <a:uLnTx/>
                <a:uFillTx/>
                <a:latin typeface="Bebas Neue Bold"/>
                <a:ea typeface="+mn-ea"/>
                <a:cs typeface="+mn-cs"/>
              </a:rPr>
              <a:t>local careers services available include</a:t>
            </a:r>
          </a:p>
        </p:txBody>
      </p:sp>
      <p:sp>
        <p:nvSpPr>
          <p:cNvPr id="8" name="TextBox 8"/>
          <p:cNvSpPr txBox="1"/>
          <p:nvPr/>
        </p:nvSpPr>
        <p:spPr>
          <a:xfrm>
            <a:off x="1028700" y="4335293"/>
            <a:ext cx="16346266" cy="4486909"/>
          </a:xfrm>
          <a:prstGeom prst="rect">
            <a:avLst/>
          </a:prstGeom>
        </p:spPr>
        <p:txBody>
          <a:bodyPr lIns="0" tIns="0" rIns="0" bIns="0" rtlCol="0" anchor="t">
            <a:spAutoFit/>
          </a:bodyPr>
          <a:lstStyle/>
          <a:p>
            <a:pPr marL="604523" marR="0" lvl="1" indent="-302261" algn="l" defTabSz="914400" rtl="0" eaLnBrk="1" fontAlgn="auto" latinLnBrk="0" hangingPunct="1">
              <a:lnSpc>
                <a:spcPts val="4480"/>
              </a:lnSpc>
              <a:spcBef>
                <a:spcPts val="0"/>
              </a:spcBef>
              <a:spcAft>
                <a:spcPts val="0"/>
              </a:spcAft>
              <a:buClrTx/>
              <a:buSzTx/>
              <a:buFont typeface="Arial"/>
              <a:buChar char="•"/>
              <a:tabLst/>
              <a:defRPr/>
            </a:pPr>
            <a:r>
              <a:rPr kumimoji="0" lang="en-US" sz="2800" b="0" i="0" u="sng" strike="noStrike" kern="1200" cap="none" spc="0" normalizeH="0" baseline="0" noProof="0">
                <a:ln>
                  <a:noFill/>
                </a:ln>
                <a:solidFill>
                  <a:srgbClr val="000000"/>
                </a:solidFill>
                <a:effectLst/>
                <a:uLnTx/>
                <a:uFillTx/>
                <a:latin typeface="Poppins"/>
                <a:ea typeface="+mn-ea"/>
                <a:cs typeface="+mn-cs"/>
                <a:hlinkClick r:id="rId2" tooltip="https://www.careerfocuscambridge.co.uk"/>
              </a:rPr>
              <a:t>Career Focus Cambridge</a:t>
            </a:r>
          </a:p>
          <a:p>
            <a:pPr marL="604523" marR="0" lvl="1" indent="-302261" algn="l" defTabSz="914400" rtl="0" eaLnBrk="1" fontAlgn="auto" latinLnBrk="0" hangingPunct="1">
              <a:lnSpc>
                <a:spcPts val="4480"/>
              </a:lnSpc>
              <a:spcBef>
                <a:spcPts val="0"/>
              </a:spcBef>
              <a:spcAft>
                <a:spcPts val="0"/>
              </a:spcAft>
              <a:buClrTx/>
              <a:buSzTx/>
              <a:buFont typeface="Arial"/>
              <a:buChar char="•"/>
              <a:tabLst/>
              <a:defRPr/>
            </a:pPr>
            <a:r>
              <a:rPr kumimoji="0" lang="en-US" sz="2800" b="0" i="0" u="sng" strike="noStrike" kern="1200" cap="none" spc="0" normalizeH="0" baseline="0" noProof="0">
                <a:ln>
                  <a:noFill/>
                </a:ln>
                <a:solidFill>
                  <a:srgbClr val="000000"/>
                </a:solidFill>
                <a:effectLst/>
                <a:uLnTx/>
                <a:uFillTx/>
                <a:latin typeface="Poppins"/>
                <a:ea typeface="+mn-ea"/>
                <a:cs typeface="+mn-cs"/>
                <a:hlinkClick r:id="rId3" tooltip="https://www.careers.cam.ac.uk"/>
              </a:rPr>
              <a:t>University of Cambridge Careers Service</a:t>
            </a:r>
          </a:p>
          <a:p>
            <a:pPr marL="604523" marR="0" lvl="1" indent="-302261" algn="l" defTabSz="914400" rtl="0" eaLnBrk="1" fontAlgn="auto" latinLnBrk="0" hangingPunct="1">
              <a:lnSpc>
                <a:spcPts val="4480"/>
              </a:lnSpc>
              <a:spcBef>
                <a:spcPts val="0"/>
              </a:spcBef>
              <a:spcAft>
                <a:spcPts val="0"/>
              </a:spcAft>
              <a:buClrTx/>
              <a:buSzTx/>
              <a:buFont typeface="Arial"/>
              <a:buChar char="•"/>
              <a:tabLst/>
              <a:defRPr/>
            </a:pPr>
            <a:r>
              <a:rPr kumimoji="0" lang="en-US" sz="2800" b="0" i="0" u="sng" strike="noStrike" kern="1200" cap="none" spc="0" normalizeH="0" baseline="0" noProof="0">
                <a:ln>
                  <a:noFill/>
                </a:ln>
                <a:solidFill>
                  <a:srgbClr val="000000"/>
                </a:solidFill>
                <a:effectLst/>
                <a:uLnTx/>
                <a:uFillTx/>
                <a:latin typeface="Poppins"/>
                <a:ea typeface="+mn-ea"/>
                <a:cs typeface="+mn-cs"/>
                <a:hlinkClick r:id="rId4" tooltip="https://www.cambsals.co.uk/advice-guidance"/>
              </a:rPr>
              <a:t>Cambridgeshire Skills</a:t>
            </a:r>
          </a:p>
          <a:p>
            <a:pPr marL="604523" marR="0" lvl="1" indent="-302261" algn="l" defTabSz="914400" rtl="0" eaLnBrk="1" fontAlgn="auto" latinLnBrk="0" hangingPunct="1">
              <a:lnSpc>
                <a:spcPts val="4480"/>
              </a:lnSpc>
              <a:spcBef>
                <a:spcPts val="0"/>
              </a:spcBef>
              <a:spcAft>
                <a:spcPts val="0"/>
              </a:spcAft>
              <a:buClrTx/>
              <a:buSzTx/>
              <a:buFont typeface="Arial"/>
              <a:buChar char="•"/>
              <a:tabLst/>
              <a:defRPr/>
            </a:pPr>
            <a:r>
              <a:rPr kumimoji="0" lang="en-US" sz="2800" b="0" i="0" u="sng" strike="noStrike" kern="1200" cap="none" spc="0" normalizeH="0" baseline="0" noProof="0">
                <a:ln>
                  <a:noFill/>
                </a:ln>
                <a:solidFill>
                  <a:srgbClr val="000000"/>
                </a:solidFill>
                <a:effectLst/>
                <a:uLnTx/>
                <a:uFillTx/>
                <a:latin typeface="Poppins"/>
                <a:ea typeface="+mn-ea"/>
                <a:cs typeface="+mn-cs"/>
                <a:hlinkClick r:id="rId5" tooltip="https://cambridgeshirepeterborough-ca.gov.uk/what-we-deliver/skills/careers-education/"/>
              </a:rPr>
              <a:t>Cambridgeshire &amp; Peterborough Careers Hub</a:t>
            </a:r>
          </a:p>
          <a:p>
            <a:pPr marL="604523" marR="0" lvl="1" indent="-302261" algn="l" defTabSz="914400" rtl="0" eaLnBrk="1" fontAlgn="auto" latinLnBrk="0" hangingPunct="1">
              <a:lnSpc>
                <a:spcPts val="4480"/>
              </a:lnSpc>
              <a:spcBef>
                <a:spcPts val="0"/>
              </a:spcBef>
              <a:spcAft>
                <a:spcPts val="0"/>
              </a:spcAft>
              <a:buClrTx/>
              <a:buSzTx/>
              <a:buFont typeface="Arial"/>
              <a:buChar char="•"/>
              <a:tabLst/>
              <a:defRPr/>
            </a:pPr>
            <a:r>
              <a:rPr kumimoji="0" lang="en-US" sz="2800" b="0" i="0" u="sng" strike="noStrike" kern="1200" cap="none" spc="0" normalizeH="0" baseline="0" noProof="0">
                <a:ln>
                  <a:noFill/>
                </a:ln>
                <a:solidFill>
                  <a:srgbClr val="000000"/>
                </a:solidFill>
                <a:effectLst/>
                <a:uLnTx/>
                <a:uFillTx/>
                <a:latin typeface="Poppins"/>
                <a:ea typeface="+mn-ea"/>
                <a:cs typeface="+mn-cs"/>
                <a:hlinkClick r:id="rId6" tooltip="https://nationalcareers.service.gov.uk"/>
              </a:rPr>
              <a:t>National Careers Service</a:t>
            </a:r>
          </a:p>
          <a:p>
            <a:pPr marL="604523" marR="0" lvl="1" indent="-302261" algn="l" defTabSz="914400" rtl="0" eaLnBrk="1" fontAlgn="auto" latinLnBrk="0" hangingPunct="1">
              <a:lnSpc>
                <a:spcPts val="4480"/>
              </a:lnSpc>
              <a:spcBef>
                <a:spcPts val="0"/>
              </a:spcBef>
              <a:spcAft>
                <a:spcPts val="0"/>
              </a:spcAft>
              <a:buClrTx/>
              <a:buSzTx/>
              <a:buFont typeface="Arial"/>
              <a:buChar char="•"/>
              <a:tabLst/>
              <a:defRPr/>
            </a:pPr>
            <a:r>
              <a:rPr kumimoji="0" lang="en-US" sz="2800" b="0" i="0" u="sng" strike="noStrike" kern="1200" cap="none" spc="0" normalizeH="0" baseline="0" noProof="0">
                <a:ln>
                  <a:noFill/>
                </a:ln>
                <a:solidFill>
                  <a:srgbClr val="000000"/>
                </a:solidFill>
                <a:effectLst/>
                <a:uLnTx/>
                <a:uFillTx/>
                <a:latin typeface="Poppins"/>
                <a:ea typeface="+mn-ea"/>
                <a:cs typeface="+mn-cs"/>
                <a:hlinkClick r:id="rId7" tooltip="https://www.youthemployment.org.uk/careers-advice-help/choices/getting-a-job/jobcentre-plus-services-for-young-people/"/>
              </a:rPr>
              <a:t>JobCentrePlus</a:t>
            </a:r>
          </a:p>
          <a:p>
            <a:pPr marL="604523" marR="0" lvl="1" indent="-302261" algn="l" defTabSz="914400" rtl="0" eaLnBrk="1" fontAlgn="auto" latinLnBrk="0" hangingPunct="1">
              <a:lnSpc>
                <a:spcPts val="4480"/>
              </a:lnSpc>
              <a:spcBef>
                <a:spcPts val="0"/>
              </a:spcBef>
              <a:spcAft>
                <a:spcPts val="0"/>
              </a:spcAft>
              <a:buClrTx/>
              <a:buSzTx/>
              <a:buFont typeface="Arial"/>
              <a:buChar char="•"/>
              <a:tabLst/>
              <a:defRPr/>
            </a:pPr>
            <a:r>
              <a:rPr kumimoji="0" lang="en-US" sz="2800" b="0" i="0" u="sng" strike="noStrike" kern="1200" cap="none" spc="0" normalizeH="0" baseline="0" noProof="0">
                <a:ln>
                  <a:noFill/>
                </a:ln>
                <a:solidFill>
                  <a:srgbClr val="000000"/>
                </a:solidFill>
                <a:effectLst/>
                <a:uLnTx/>
                <a:uFillTx/>
                <a:latin typeface="Poppins"/>
                <a:ea typeface="+mn-ea"/>
                <a:cs typeface="+mn-cs"/>
                <a:hlinkClick r:id="rId8" tooltip="https://formthefuture.org.uk"/>
              </a:rPr>
              <a:t>Form The Future</a:t>
            </a:r>
          </a:p>
          <a:p>
            <a:pPr marL="604523" marR="0" lvl="1" indent="-302261" algn="l" defTabSz="914400" rtl="0" eaLnBrk="1" fontAlgn="auto" latinLnBrk="0" hangingPunct="1">
              <a:lnSpc>
                <a:spcPts val="4480"/>
              </a:lnSpc>
              <a:spcBef>
                <a:spcPts val="0"/>
              </a:spcBef>
              <a:spcAft>
                <a:spcPts val="0"/>
              </a:spcAft>
              <a:buClrTx/>
              <a:buSzTx/>
              <a:buFont typeface="Arial"/>
              <a:buChar char="•"/>
              <a:tabLst/>
              <a:defRPr/>
            </a:pPr>
            <a:r>
              <a:rPr kumimoji="0" lang="en-US" sz="2800" b="0" i="0" u="sng" strike="noStrike" kern="1200" cap="none" spc="0" normalizeH="0" baseline="0" noProof="0">
                <a:ln>
                  <a:noFill/>
                </a:ln>
                <a:solidFill>
                  <a:srgbClr val="000000"/>
                </a:solidFill>
                <a:effectLst/>
                <a:uLnTx/>
                <a:uFillTx/>
                <a:latin typeface="Poppins"/>
                <a:ea typeface="+mn-ea"/>
                <a:cs typeface="+mn-cs"/>
                <a:hlinkClick r:id="rId9" tooltip="https://fis.peterborough.gov.uk/kb5/peterborough/directory/service.page?id=BnLbic-AoL8&amp;familychannel=0"/>
              </a:rPr>
              <a:t>Peterborough Online Careers Service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1355979" y="1811188"/>
            <a:ext cx="15576042" cy="2656037"/>
            <a:chOff x="0" y="0"/>
            <a:chExt cx="21403936" cy="3649813"/>
          </a:xfrm>
        </p:grpSpPr>
        <p:sp>
          <p:nvSpPr>
            <p:cNvPr id="3" name="Freeform 3"/>
            <p:cNvSpPr/>
            <p:nvPr/>
          </p:nvSpPr>
          <p:spPr>
            <a:xfrm>
              <a:off x="31750" y="31750"/>
              <a:ext cx="21340435" cy="3586313"/>
            </a:xfrm>
            <a:custGeom>
              <a:avLst/>
              <a:gdLst/>
              <a:ahLst/>
              <a:cxnLst/>
              <a:rect l="l" t="t" r="r" b="b"/>
              <a:pathLst>
                <a:path w="21340435" h="3586313">
                  <a:moveTo>
                    <a:pt x="21247726" y="3586313"/>
                  </a:moveTo>
                  <a:lnTo>
                    <a:pt x="92710" y="3586313"/>
                  </a:lnTo>
                  <a:cubicBezTo>
                    <a:pt x="41910" y="3586313"/>
                    <a:pt x="0" y="3544403"/>
                    <a:pt x="0" y="3493603"/>
                  </a:cubicBezTo>
                  <a:lnTo>
                    <a:pt x="0" y="92710"/>
                  </a:lnTo>
                  <a:cubicBezTo>
                    <a:pt x="0" y="41910"/>
                    <a:pt x="41910" y="0"/>
                    <a:pt x="92710" y="0"/>
                  </a:cubicBezTo>
                  <a:lnTo>
                    <a:pt x="21246457" y="0"/>
                  </a:lnTo>
                  <a:cubicBezTo>
                    <a:pt x="21297257" y="0"/>
                    <a:pt x="21339166" y="41910"/>
                    <a:pt x="21339166" y="92710"/>
                  </a:cubicBezTo>
                  <a:lnTo>
                    <a:pt x="21339166" y="3492333"/>
                  </a:lnTo>
                  <a:cubicBezTo>
                    <a:pt x="21340435" y="3544403"/>
                    <a:pt x="21298526" y="3586313"/>
                    <a:pt x="21247726" y="3586313"/>
                  </a:cubicBezTo>
                  <a:close/>
                </a:path>
              </a:pathLst>
            </a:custGeom>
            <a:solidFill>
              <a:srgbClr val="DFD8CA"/>
            </a:solidFill>
          </p:spPr>
        </p:sp>
        <p:sp>
          <p:nvSpPr>
            <p:cNvPr id="4" name="Freeform 4"/>
            <p:cNvSpPr/>
            <p:nvPr/>
          </p:nvSpPr>
          <p:spPr>
            <a:xfrm>
              <a:off x="0" y="0"/>
              <a:ext cx="21403935" cy="3649813"/>
            </a:xfrm>
            <a:custGeom>
              <a:avLst/>
              <a:gdLst/>
              <a:ahLst/>
              <a:cxnLst/>
              <a:rect l="l" t="t" r="r" b="b"/>
              <a:pathLst>
                <a:path w="21403935" h="3649813">
                  <a:moveTo>
                    <a:pt x="21279476" y="59690"/>
                  </a:moveTo>
                  <a:cubicBezTo>
                    <a:pt x="21315035" y="59690"/>
                    <a:pt x="21344246" y="88900"/>
                    <a:pt x="21344246" y="124460"/>
                  </a:cubicBezTo>
                  <a:lnTo>
                    <a:pt x="21344246" y="3525353"/>
                  </a:lnTo>
                  <a:cubicBezTo>
                    <a:pt x="21344246" y="3560913"/>
                    <a:pt x="21315035" y="3590123"/>
                    <a:pt x="21279476" y="3590123"/>
                  </a:cubicBezTo>
                  <a:lnTo>
                    <a:pt x="124460" y="3590123"/>
                  </a:lnTo>
                  <a:cubicBezTo>
                    <a:pt x="88900" y="3590123"/>
                    <a:pt x="59690" y="3560913"/>
                    <a:pt x="59690" y="3525353"/>
                  </a:cubicBezTo>
                  <a:lnTo>
                    <a:pt x="59690" y="124460"/>
                  </a:lnTo>
                  <a:cubicBezTo>
                    <a:pt x="59690" y="88900"/>
                    <a:pt x="88900" y="59690"/>
                    <a:pt x="124460" y="59690"/>
                  </a:cubicBezTo>
                  <a:lnTo>
                    <a:pt x="21279476" y="59690"/>
                  </a:lnTo>
                  <a:moveTo>
                    <a:pt x="21279476" y="0"/>
                  </a:moveTo>
                  <a:lnTo>
                    <a:pt x="124460" y="0"/>
                  </a:lnTo>
                  <a:cubicBezTo>
                    <a:pt x="55880" y="0"/>
                    <a:pt x="0" y="55880"/>
                    <a:pt x="0" y="124460"/>
                  </a:cubicBezTo>
                  <a:lnTo>
                    <a:pt x="0" y="3525353"/>
                  </a:lnTo>
                  <a:cubicBezTo>
                    <a:pt x="0" y="3593933"/>
                    <a:pt x="55880" y="3649813"/>
                    <a:pt x="124460" y="3649813"/>
                  </a:cubicBezTo>
                  <a:lnTo>
                    <a:pt x="21279476" y="3649813"/>
                  </a:lnTo>
                  <a:cubicBezTo>
                    <a:pt x="21348057" y="3649813"/>
                    <a:pt x="21403935" y="3593933"/>
                    <a:pt x="21403935" y="3525353"/>
                  </a:cubicBezTo>
                  <a:lnTo>
                    <a:pt x="21403935" y="124460"/>
                  </a:lnTo>
                  <a:cubicBezTo>
                    <a:pt x="21403935" y="55880"/>
                    <a:pt x="21348057" y="0"/>
                    <a:pt x="21279476" y="0"/>
                  </a:cubicBezTo>
                  <a:close/>
                </a:path>
              </a:pathLst>
            </a:custGeom>
            <a:solidFill>
              <a:srgbClr val="000000"/>
            </a:solidFill>
          </p:spPr>
        </p:sp>
      </p:grpSp>
      <p:sp>
        <p:nvSpPr>
          <p:cNvPr id="5" name="TextBox 5"/>
          <p:cNvSpPr txBox="1"/>
          <p:nvPr/>
        </p:nvSpPr>
        <p:spPr>
          <a:xfrm>
            <a:off x="12604692" y="1994115"/>
            <a:ext cx="2300661" cy="491490"/>
          </a:xfrm>
          <a:prstGeom prst="rect">
            <a:avLst/>
          </a:prstGeom>
        </p:spPr>
        <p:txBody>
          <a:bodyPr lIns="0" tIns="0" rIns="0" bIns="0" rtlCol="0" anchor="t">
            <a:spAutoFit/>
          </a:bodyPr>
          <a:lstStyle/>
          <a:p>
            <a:pPr algn="ctr">
              <a:lnSpc>
                <a:spcPts val="3600"/>
              </a:lnSpc>
            </a:pPr>
            <a:r>
              <a:rPr lang="en-US" sz="3600">
                <a:solidFill>
                  <a:srgbClr val="000000"/>
                </a:solidFill>
                <a:latin typeface="Bebas Neue Bold"/>
              </a:rPr>
              <a:t>HEALTH</a:t>
            </a:r>
          </a:p>
        </p:txBody>
      </p:sp>
      <p:grpSp>
        <p:nvGrpSpPr>
          <p:cNvPr id="6" name="Group 6"/>
          <p:cNvGrpSpPr/>
          <p:nvPr/>
        </p:nvGrpSpPr>
        <p:grpSpPr>
          <a:xfrm>
            <a:off x="1355979" y="4638675"/>
            <a:ext cx="15576042" cy="2658333"/>
            <a:chOff x="0" y="0"/>
            <a:chExt cx="21403936" cy="3652968"/>
          </a:xfrm>
        </p:grpSpPr>
        <p:sp>
          <p:nvSpPr>
            <p:cNvPr id="7" name="Freeform 7"/>
            <p:cNvSpPr/>
            <p:nvPr/>
          </p:nvSpPr>
          <p:spPr>
            <a:xfrm>
              <a:off x="31750" y="31750"/>
              <a:ext cx="21340435" cy="3589468"/>
            </a:xfrm>
            <a:custGeom>
              <a:avLst/>
              <a:gdLst/>
              <a:ahLst/>
              <a:cxnLst/>
              <a:rect l="l" t="t" r="r" b="b"/>
              <a:pathLst>
                <a:path w="21340435" h="3589468">
                  <a:moveTo>
                    <a:pt x="21247726" y="3589468"/>
                  </a:moveTo>
                  <a:lnTo>
                    <a:pt x="92710" y="3589468"/>
                  </a:lnTo>
                  <a:cubicBezTo>
                    <a:pt x="41910" y="3589468"/>
                    <a:pt x="0" y="3547557"/>
                    <a:pt x="0" y="3496757"/>
                  </a:cubicBezTo>
                  <a:lnTo>
                    <a:pt x="0" y="92710"/>
                  </a:lnTo>
                  <a:cubicBezTo>
                    <a:pt x="0" y="41910"/>
                    <a:pt x="41910" y="0"/>
                    <a:pt x="92710" y="0"/>
                  </a:cubicBezTo>
                  <a:lnTo>
                    <a:pt x="21246457" y="0"/>
                  </a:lnTo>
                  <a:cubicBezTo>
                    <a:pt x="21297257" y="0"/>
                    <a:pt x="21339166" y="41910"/>
                    <a:pt x="21339166" y="92710"/>
                  </a:cubicBezTo>
                  <a:lnTo>
                    <a:pt x="21339166" y="3495488"/>
                  </a:lnTo>
                  <a:cubicBezTo>
                    <a:pt x="21340435" y="3547557"/>
                    <a:pt x="21298526" y="3589468"/>
                    <a:pt x="21247726" y="3589468"/>
                  </a:cubicBezTo>
                  <a:close/>
                </a:path>
              </a:pathLst>
            </a:custGeom>
            <a:solidFill>
              <a:srgbClr val="DFD8CA"/>
            </a:solidFill>
          </p:spPr>
        </p:sp>
        <p:sp>
          <p:nvSpPr>
            <p:cNvPr id="8" name="Freeform 8"/>
            <p:cNvSpPr/>
            <p:nvPr/>
          </p:nvSpPr>
          <p:spPr>
            <a:xfrm>
              <a:off x="0" y="0"/>
              <a:ext cx="21403935" cy="3652968"/>
            </a:xfrm>
            <a:custGeom>
              <a:avLst/>
              <a:gdLst/>
              <a:ahLst/>
              <a:cxnLst/>
              <a:rect l="l" t="t" r="r" b="b"/>
              <a:pathLst>
                <a:path w="21403935" h="3652968">
                  <a:moveTo>
                    <a:pt x="21279476" y="59690"/>
                  </a:moveTo>
                  <a:cubicBezTo>
                    <a:pt x="21315035" y="59690"/>
                    <a:pt x="21344246" y="88900"/>
                    <a:pt x="21344246" y="124460"/>
                  </a:cubicBezTo>
                  <a:lnTo>
                    <a:pt x="21344246" y="3528508"/>
                  </a:lnTo>
                  <a:cubicBezTo>
                    <a:pt x="21344246" y="3564068"/>
                    <a:pt x="21315035" y="3593278"/>
                    <a:pt x="21279476" y="3593278"/>
                  </a:cubicBezTo>
                  <a:lnTo>
                    <a:pt x="124460" y="3593278"/>
                  </a:lnTo>
                  <a:cubicBezTo>
                    <a:pt x="88900" y="3593278"/>
                    <a:pt x="59690" y="3564068"/>
                    <a:pt x="59690" y="3528508"/>
                  </a:cubicBezTo>
                  <a:lnTo>
                    <a:pt x="59690" y="124460"/>
                  </a:lnTo>
                  <a:cubicBezTo>
                    <a:pt x="59690" y="88900"/>
                    <a:pt x="88900" y="59690"/>
                    <a:pt x="124460" y="59690"/>
                  </a:cubicBezTo>
                  <a:lnTo>
                    <a:pt x="21279476" y="59690"/>
                  </a:lnTo>
                  <a:moveTo>
                    <a:pt x="21279476" y="0"/>
                  </a:moveTo>
                  <a:lnTo>
                    <a:pt x="124460" y="0"/>
                  </a:lnTo>
                  <a:cubicBezTo>
                    <a:pt x="55880" y="0"/>
                    <a:pt x="0" y="55880"/>
                    <a:pt x="0" y="124460"/>
                  </a:cubicBezTo>
                  <a:lnTo>
                    <a:pt x="0" y="3528508"/>
                  </a:lnTo>
                  <a:cubicBezTo>
                    <a:pt x="0" y="3597088"/>
                    <a:pt x="55880" y="3652968"/>
                    <a:pt x="124460" y="3652968"/>
                  </a:cubicBezTo>
                  <a:lnTo>
                    <a:pt x="21279476" y="3652968"/>
                  </a:lnTo>
                  <a:cubicBezTo>
                    <a:pt x="21348057" y="3652968"/>
                    <a:pt x="21403935" y="3597088"/>
                    <a:pt x="21403935" y="3528508"/>
                  </a:cubicBezTo>
                  <a:lnTo>
                    <a:pt x="21403935" y="124460"/>
                  </a:lnTo>
                  <a:cubicBezTo>
                    <a:pt x="21403935" y="55880"/>
                    <a:pt x="21348057" y="0"/>
                    <a:pt x="21279476" y="0"/>
                  </a:cubicBezTo>
                  <a:close/>
                </a:path>
              </a:pathLst>
            </a:custGeom>
            <a:solidFill>
              <a:srgbClr val="000000"/>
            </a:solidFill>
          </p:spPr>
        </p:sp>
      </p:grpSp>
      <p:sp>
        <p:nvSpPr>
          <p:cNvPr id="9" name="TextBox 9"/>
          <p:cNvSpPr txBox="1"/>
          <p:nvPr/>
        </p:nvSpPr>
        <p:spPr>
          <a:xfrm>
            <a:off x="1794331" y="4836314"/>
            <a:ext cx="4506854" cy="491490"/>
          </a:xfrm>
          <a:prstGeom prst="rect">
            <a:avLst/>
          </a:prstGeom>
        </p:spPr>
        <p:txBody>
          <a:bodyPr lIns="0" tIns="0" rIns="0" bIns="0" rtlCol="0" anchor="t">
            <a:spAutoFit/>
          </a:bodyPr>
          <a:lstStyle/>
          <a:p>
            <a:pPr algn="ctr">
              <a:lnSpc>
                <a:spcPts val="3600"/>
              </a:lnSpc>
            </a:pPr>
            <a:r>
              <a:rPr lang="en-US" sz="3600">
                <a:solidFill>
                  <a:srgbClr val="000000"/>
                </a:solidFill>
                <a:latin typeface="Bebas Neue Bold"/>
              </a:rPr>
              <a:t>ADVANCED MANUFACTURING</a:t>
            </a:r>
          </a:p>
        </p:txBody>
      </p:sp>
      <p:sp>
        <p:nvSpPr>
          <p:cNvPr id="10" name="TextBox 10"/>
          <p:cNvSpPr txBox="1"/>
          <p:nvPr/>
        </p:nvSpPr>
        <p:spPr>
          <a:xfrm>
            <a:off x="7993669" y="4836314"/>
            <a:ext cx="2300661" cy="491490"/>
          </a:xfrm>
          <a:prstGeom prst="rect">
            <a:avLst/>
          </a:prstGeom>
        </p:spPr>
        <p:txBody>
          <a:bodyPr lIns="0" tIns="0" rIns="0" bIns="0" rtlCol="0" anchor="t">
            <a:spAutoFit/>
          </a:bodyPr>
          <a:lstStyle/>
          <a:p>
            <a:pPr algn="ctr">
              <a:lnSpc>
                <a:spcPts val="3600"/>
              </a:lnSpc>
            </a:pPr>
            <a:r>
              <a:rPr lang="en-US" sz="3600">
                <a:solidFill>
                  <a:srgbClr val="000000"/>
                </a:solidFill>
                <a:latin typeface="Bebas Neue Bold"/>
              </a:rPr>
              <a:t>DIGITAL</a:t>
            </a:r>
          </a:p>
        </p:txBody>
      </p:sp>
      <p:sp>
        <p:nvSpPr>
          <p:cNvPr id="11" name="TextBox 11"/>
          <p:cNvSpPr txBox="1"/>
          <p:nvPr/>
        </p:nvSpPr>
        <p:spPr>
          <a:xfrm>
            <a:off x="12604692" y="4836314"/>
            <a:ext cx="2300661" cy="491490"/>
          </a:xfrm>
          <a:prstGeom prst="rect">
            <a:avLst/>
          </a:prstGeom>
        </p:spPr>
        <p:txBody>
          <a:bodyPr lIns="0" tIns="0" rIns="0" bIns="0" rtlCol="0" anchor="t">
            <a:spAutoFit/>
          </a:bodyPr>
          <a:lstStyle/>
          <a:p>
            <a:pPr algn="ctr">
              <a:lnSpc>
                <a:spcPts val="3600"/>
              </a:lnSpc>
            </a:pPr>
            <a:r>
              <a:rPr lang="en-US" sz="3600">
                <a:solidFill>
                  <a:srgbClr val="000000"/>
                </a:solidFill>
                <a:latin typeface="Bebas Neue Bold"/>
              </a:rPr>
              <a:t>RETAIL</a:t>
            </a:r>
          </a:p>
        </p:txBody>
      </p:sp>
      <p:pic>
        <p:nvPicPr>
          <p:cNvPr id="12" name="Picture 12"/>
          <p:cNvPicPr>
            <a:picLocks noChangeAspect="1"/>
          </p:cNvPicPr>
          <p:nvPr/>
        </p:nvPicPr>
        <p:blipFill>
          <a:blip r:embed="rId2"/>
          <a:srcRect/>
          <a:stretch>
            <a:fillRect/>
          </a:stretch>
        </p:blipFill>
        <p:spPr>
          <a:xfrm>
            <a:off x="13391072" y="2470665"/>
            <a:ext cx="727901" cy="705843"/>
          </a:xfrm>
          <a:prstGeom prst="rect">
            <a:avLst/>
          </a:prstGeom>
        </p:spPr>
      </p:pic>
      <p:pic>
        <p:nvPicPr>
          <p:cNvPr id="13" name="Picture 13"/>
          <p:cNvPicPr>
            <a:picLocks noChangeAspect="1"/>
          </p:cNvPicPr>
          <p:nvPr/>
        </p:nvPicPr>
        <p:blipFill>
          <a:blip r:embed="rId3"/>
          <a:srcRect/>
          <a:stretch>
            <a:fillRect/>
          </a:stretch>
        </p:blipFill>
        <p:spPr>
          <a:xfrm>
            <a:off x="3692312" y="5220731"/>
            <a:ext cx="853206" cy="841066"/>
          </a:xfrm>
          <a:prstGeom prst="rect">
            <a:avLst/>
          </a:prstGeom>
        </p:spPr>
      </p:pic>
      <p:pic>
        <p:nvPicPr>
          <p:cNvPr id="14" name="Picture 14"/>
          <p:cNvPicPr>
            <a:picLocks noChangeAspect="1"/>
          </p:cNvPicPr>
          <p:nvPr/>
        </p:nvPicPr>
        <p:blipFill>
          <a:blip r:embed="rId4"/>
          <a:srcRect/>
          <a:stretch>
            <a:fillRect/>
          </a:stretch>
        </p:blipFill>
        <p:spPr>
          <a:xfrm>
            <a:off x="13404178" y="5220731"/>
            <a:ext cx="766928" cy="766928"/>
          </a:xfrm>
          <a:prstGeom prst="rect">
            <a:avLst/>
          </a:prstGeom>
        </p:spPr>
      </p:pic>
      <p:pic>
        <p:nvPicPr>
          <p:cNvPr id="15" name="Picture 15"/>
          <p:cNvPicPr>
            <a:picLocks noChangeAspect="1"/>
          </p:cNvPicPr>
          <p:nvPr/>
        </p:nvPicPr>
        <p:blipFill>
          <a:blip r:embed="rId5"/>
          <a:srcRect/>
          <a:stretch>
            <a:fillRect/>
          </a:stretch>
        </p:blipFill>
        <p:spPr>
          <a:xfrm>
            <a:off x="8692021" y="5189285"/>
            <a:ext cx="903959" cy="903959"/>
          </a:xfrm>
          <a:prstGeom prst="rect">
            <a:avLst/>
          </a:prstGeom>
        </p:spPr>
      </p:pic>
      <p:pic>
        <p:nvPicPr>
          <p:cNvPr id="16" name="Picture 16"/>
          <p:cNvPicPr>
            <a:picLocks noChangeAspect="1"/>
          </p:cNvPicPr>
          <p:nvPr/>
        </p:nvPicPr>
        <p:blipFill>
          <a:blip r:embed="rId6"/>
          <a:srcRect/>
          <a:stretch>
            <a:fillRect/>
          </a:stretch>
        </p:blipFill>
        <p:spPr>
          <a:xfrm>
            <a:off x="8719795" y="2402033"/>
            <a:ext cx="848411" cy="843108"/>
          </a:xfrm>
          <a:prstGeom prst="rect">
            <a:avLst/>
          </a:prstGeom>
        </p:spPr>
      </p:pic>
      <p:pic>
        <p:nvPicPr>
          <p:cNvPr id="17" name="Picture 17"/>
          <p:cNvPicPr>
            <a:picLocks noChangeAspect="1"/>
          </p:cNvPicPr>
          <p:nvPr/>
        </p:nvPicPr>
        <p:blipFill>
          <a:blip r:embed="rId7"/>
          <a:srcRect/>
          <a:stretch>
            <a:fillRect/>
          </a:stretch>
        </p:blipFill>
        <p:spPr>
          <a:xfrm>
            <a:off x="3666035" y="2441292"/>
            <a:ext cx="828687" cy="764589"/>
          </a:xfrm>
          <a:prstGeom prst="rect">
            <a:avLst/>
          </a:prstGeom>
        </p:spPr>
      </p:pic>
      <p:grpSp>
        <p:nvGrpSpPr>
          <p:cNvPr id="18" name="Group 18"/>
          <p:cNvGrpSpPr/>
          <p:nvPr/>
        </p:nvGrpSpPr>
        <p:grpSpPr>
          <a:xfrm>
            <a:off x="1355979" y="7382733"/>
            <a:ext cx="15576042" cy="2658333"/>
            <a:chOff x="0" y="0"/>
            <a:chExt cx="21403936" cy="3652968"/>
          </a:xfrm>
        </p:grpSpPr>
        <p:sp>
          <p:nvSpPr>
            <p:cNvPr id="19" name="Freeform 19"/>
            <p:cNvSpPr/>
            <p:nvPr/>
          </p:nvSpPr>
          <p:spPr>
            <a:xfrm>
              <a:off x="31750" y="31750"/>
              <a:ext cx="21340435" cy="3589468"/>
            </a:xfrm>
            <a:custGeom>
              <a:avLst/>
              <a:gdLst/>
              <a:ahLst/>
              <a:cxnLst/>
              <a:rect l="l" t="t" r="r" b="b"/>
              <a:pathLst>
                <a:path w="21340435" h="3589468">
                  <a:moveTo>
                    <a:pt x="21247726" y="3589468"/>
                  </a:moveTo>
                  <a:lnTo>
                    <a:pt x="92710" y="3589468"/>
                  </a:lnTo>
                  <a:cubicBezTo>
                    <a:pt x="41910" y="3589468"/>
                    <a:pt x="0" y="3547557"/>
                    <a:pt x="0" y="3496757"/>
                  </a:cubicBezTo>
                  <a:lnTo>
                    <a:pt x="0" y="92710"/>
                  </a:lnTo>
                  <a:cubicBezTo>
                    <a:pt x="0" y="41910"/>
                    <a:pt x="41910" y="0"/>
                    <a:pt x="92710" y="0"/>
                  </a:cubicBezTo>
                  <a:lnTo>
                    <a:pt x="21246457" y="0"/>
                  </a:lnTo>
                  <a:cubicBezTo>
                    <a:pt x="21297257" y="0"/>
                    <a:pt x="21339166" y="41910"/>
                    <a:pt x="21339166" y="92710"/>
                  </a:cubicBezTo>
                  <a:lnTo>
                    <a:pt x="21339166" y="3495488"/>
                  </a:lnTo>
                  <a:cubicBezTo>
                    <a:pt x="21340435" y="3547557"/>
                    <a:pt x="21298526" y="3589468"/>
                    <a:pt x="21247726" y="3589468"/>
                  </a:cubicBezTo>
                  <a:close/>
                </a:path>
              </a:pathLst>
            </a:custGeom>
            <a:solidFill>
              <a:srgbClr val="DFD8CA"/>
            </a:solidFill>
          </p:spPr>
        </p:sp>
        <p:sp>
          <p:nvSpPr>
            <p:cNvPr id="20" name="Freeform 20"/>
            <p:cNvSpPr/>
            <p:nvPr/>
          </p:nvSpPr>
          <p:spPr>
            <a:xfrm>
              <a:off x="0" y="0"/>
              <a:ext cx="21403935" cy="3652968"/>
            </a:xfrm>
            <a:custGeom>
              <a:avLst/>
              <a:gdLst/>
              <a:ahLst/>
              <a:cxnLst/>
              <a:rect l="l" t="t" r="r" b="b"/>
              <a:pathLst>
                <a:path w="21403935" h="3652968">
                  <a:moveTo>
                    <a:pt x="21279476" y="59690"/>
                  </a:moveTo>
                  <a:cubicBezTo>
                    <a:pt x="21315035" y="59690"/>
                    <a:pt x="21344246" y="88900"/>
                    <a:pt x="21344246" y="124460"/>
                  </a:cubicBezTo>
                  <a:lnTo>
                    <a:pt x="21344246" y="3528508"/>
                  </a:lnTo>
                  <a:cubicBezTo>
                    <a:pt x="21344246" y="3564068"/>
                    <a:pt x="21315035" y="3593278"/>
                    <a:pt x="21279476" y="3593278"/>
                  </a:cubicBezTo>
                  <a:lnTo>
                    <a:pt x="124460" y="3593278"/>
                  </a:lnTo>
                  <a:cubicBezTo>
                    <a:pt x="88900" y="3593278"/>
                    <a:pt x="59690" y="3564068"/>
                    <a:pt x="59690" y="3528508"/>
                  </a:cubicBezTo>
                  <a:lnTo>
                    <a:pt x="59690" y="124460"/>
                  </a:lnTo>
                  <a:cubicBezTo>
                    <a:pt x="59690" y="88900"/>
                    <a:pt x="88900" y="59690"/>
                    <a:pt x="124460" y="59690"/>
                  </a:cubicBezTo>
                  <a:lnTo>
                    <a:pt x="21279476" y="59690"/>
                  </a:lnTo>
                  <a:moveTo>
                    <a:pt x="21279476" y="0"/>
                  </a:moveTo>
                  <a:lnTo>
                    <a:pt x="124460" y="0"/>
                  </a:lnTo>
                  <a:cubicBezTo>
                    <a:pt x="55880" y="0"/>
                    <a:pt x="0" y="55880"/>
                    <a:pt x="0" y="124460"/>
                  </a:cubicBezTo>
                  <a:lnTo>
                    <a:pt x="0" y="3528508"/>
                  </a:lnTo>
                  <a:cubicBezTo>
                    <a:pt x="0" y="3597088"/>
                    <a:pt x="55880" y="3652968"/>
                    <a:pt x="124460" y="3652968"/>
                  </a:cubicBezTo>
                  <a:lnTo>
                    <a:pt x="21279476" y="3652968"/>
                  </a:lnTo>
                  <a:cubicBezTo>
                    <a:pt x="21348057" y="3652968"/>
                    <a:pt x="21403935" y="3597088"/>
                    <a:pt x="21403935" y="3528508"/>
                  </a:cubicBezTo>
                  <a:lnTo>
                    <a:pt x="21403935" y="124460"/>
                  </a:lnTo>
                  <a:cubicBezTo>
                    <a:pt x="21403935" y="55880"/>
                    <a:pt x="21348057" y="0"/>
                    <a:pt x="21279476" y="0"/>
                  </a:cubicBezTo>
                  <a:close/>
                </a:path>
              </a:pathLst>
            </a:custGeom>
            <a:solidFill>
              <a:srgbClr val="000000"/>
            </a:solidFill>
          </p:spPr>
        </p:sp>
      </p:grpSp>
      <p:pic>
        <p:nvPicPr>
          <p:cNvPr id="21" name="Picture 21"/>
          <p:cNvPicPr>
            <a:picLocks noChangeAspect="1"/>
          </p:cNvPicPr>
          <p:nvPr/>
        </p:nvPicPr>
        <p:blipFill>
          <a:blip r:embed="rId8"/>
          <a:srcRect/>
          <a:stretch>
            <a:fillRect/>
          </a:stretch>
        </p:blipFill>
        <p:spPr>
          <a:xfrm>
            <a:off x="3711745" y="8118125"/>
            <a:ext cx="814339" cy="814339"/>
          </a:xfrm>
          <a:prstGeom prst="rect">
            <a:avLst/>
          </a:prstGeom>
        </p:spPr>
      </p:pic>
      <p:pic>
        <p:nvPicPr>
          <p:cNvPr id="22" name="Picture 22"/>
          <p:cNvPicPr>
            <a:picLocks noChangeAspect="1"/>
          </p:cNvPicPr>
          <p:nvPr/>
        </p:nvPicPr>
        <p:blipFill>
          <a:blip r:embed="rId9"/>
          <a:srcRect/>
          <a:stretch>
            <a:fillRect/>
          </a:stretch>
        </p:blipFill>
        <p:spPr>
          <a:xfrm>
            <a:off x="8807350" y="8124325"/>
            <a:ext cx="673299" cy="673299"/>
          </a:xfrm>
          <a:prstGeom prst="rect">
            <a:avLst/>
          </a:prstGeom>
        </p:spPr>
      </p:pic>
      <p:pic>
        <p:nvPicPr>
          <p:cNvPr id="23" name="Picture 23"/>
          <p:cNvPicPr>
            <a:picLocks noChangeAspect="1"/>
          </p:cNvPicPr>
          <p:nvPr/>
        </p:nvPicPr>
        <p:blipFill>
          <a:blip r:embed="rId10"/>
          <a:srcRect/>
          <a:stretch>
            <a:fillRect/>
          </a:stretch>
        </p:blipFill>
        <p:spPr>
          <a:xfrm>
            <a:off x="13516885" y="8097108"/>
            <a:ext cx="602088" cy="679499"/>
          </a:xfrm>
          <a:prstGeom prst="rect">
            <a:avLst/>
          </a:prstGeom>
        </p:spPr>
      </p:pic>
      <p:sp>
        <p:nvSpPr>
          <p:cNvPr id="24" name="TextBox 24"/>
          <p:cNvSpPr txBox="1"/>
          <p:nvPr/>
        </p:nvSpPr>
        <p:spPr>
          <a:xfrm>
            <a:off x="12604692" y="7666097"/>
            <a:ext cx="2300661" cy="491490"/>
          </a:xfrm>
          <a:prstGeom prst="rect">
            <a:avLst/>
          </a:prstGeom>
        </p:spPr>
        <p:txBody>
          <a:bodyPr lIns="0" tIns="0" rIns="0" bIns="0" rtlCol="0" anchor="t">
            <a:spAutoFit/>
          </a:bodyPr>
          <a:lstStyle/>
          <a:p>
            <a:pPr algn="ctr">
              <a:lnSpc>
                <a:spcPts val="3600"/>
              </a:lnSpc>
            </a:pPr>
            <a:r>
              <a:rPr lang="en-US" sz="3600">
                <a:solidFill>
                  <a:srgbClr val="000000"/>
                </a:solidFill>
                <a:latin typeface="Bebas Neue Bold"/>
              </a:rPr>
              <a:t>TRANSPORT</a:t>
            </a:r>
          </a:p>
        </p:txBody>
      </p:sp>
      <p:sp>
        <p:nvSpPr>
          <p:cNvPr id="25" name="TextBox 25"/>
          <p:cNvSpPr txBox="1"/>
          <p:nvPr/>
        </p:nvSpPr>
        <p:spPr>
          <a:xfrm>
            <a:off x="7993669" y="7666097"/>
            <a:ext cx="2300661" cy="491490"/>
          </a:xfrm>
          <a:prstGeom prst="rect">
            <a:avLst/>
          </a:prstGeom>
        </p:spPr>
        <p:txBody>
          <a:bodyPr lIns="0" tIns="0" rIns="0" bIns="0" rtlCol="0" anchor="t">
            <a:spAutoFit/>
          </a:bodyPr>
          <a:lstStyle/>
          <a:p>
            <a:pPr algn="ctr">
              <a:lnSpc>
                <a:spcPts val="3600"/>
              </a:lnSpc>
            </a:pPr>
            <a:r>
              <a:rPr lang="en-US" sz="3600">
                <a:solidFill>
                  <a:srgbClr val="000000"/>
                </a:solidFill>
                <a:latin typeface="Bebas Neue Bold"/>
              </a:rPr>
              <a:t>EDUCATION</a:t>
            </a:r>
          </a:p>
        </p:txBody>
      </p:sp>
      <p:sp>
        <p:nvSpPr>
          <p:cNvPr id="26" name="TextBox 26"/>
          <p:cNvSpPr txBox="1"/>
          <p:nvPr/>
        </p:nvSpPr>
        <p:spPr>
          <a:xfrm>
            <a:off x="11373611" y="3213945"/>
            <a:ext cx="4762823" cy="1109980"/>
          </a:xfrm>
          <a:prstGeom prst="rect">
            <a:avLst/>
          </a:prstGeom>
        </p:spPr>
        <p:txBody>
          <a:bodyPr lIns="0" tIns="0" rIns="0" bIns="0" rtlCol="0" anchor="t">
            <a:spAutoFit/>
          </a:bodyPr>
          <a:lstStyle/>
          <a:p>
            <a:pPr algn="ctr">
              <a:lnSpc>
                <a:spcPts val="2240"/>
              </a:lnSpc>
            </a:pPr>
            <a:r>
              <a:rPr lang="en-US" sz="1400">
                <a:solidFill>
                  <a:srgbClr val="000000"/>
                </a:solidFill>
                <a:latin typeface="Poppins"/>
              </a:rPr>
              <a:t>55,000 people are employed across health and social care in Cambridgeshire &amp; Peterborough, including doctors, nurses, care workers and care assistants.</a:t>
            </a:r>
          </a:p>
        </p:txBody>
      </p:sp>
      <p:sp>
        <p:nvSpPr>
          <p:cNvPr id="27" name="TextBox 27"/>
          <p:cNvSpPr txBox="1"/>
          <p:nvPr/>
        </p:nvSpPr>
        <p:spPr>
          <a:xfrm>
            <a:off x="11901617" y="6033222"/>
            <a:ext cx="3706810" cy="1109980"/>
          </a:xfrm>
          <a:prstGeom prst="rect">
            <a:avLst/>
          </a:prstGeom>
        </p:spPr>
        <p:txBody>
          <a:bodyPr lIns="0" tIns="0" rIns="0" bIns="0" rtlCol="0" anchor="t">
            <a:spAutoFit/>
          </a:bodyPr>
          <a:lstStyle/>
          <a:p>
            <a:pPr algn="ctr">
              <a:lnSpc>
                <a:spcPts val="2240"/>
              </a:lnSpc>
            </a:pPr>
            <a:r>
              <a:rPr lang="en-US" sz="1400">
                <a:solidFill>
                  <a:srgbClr val="000000"/>
                </a:solidFill>
                <a:latin typeface="Poppins"/>
              </a:rPr>
              <a:t>Retail employs 63,000 people in Cambridgeshire &amp; Peterborough, with a wide range of possible career paths including cashiers and store managers.</a:t>
            </a:r>
          </a:p>
        </p:txBody>
      </p:sp>
      <p:sp>
        <p:nvSpPr>
          <p:cNvPr id="28" name="TextBox 28"/>
          <p:cNvSpPr txBox="1"/>
          <p:nvPr/>
        </p:nvSpPr>
        <p:spPr>
          <a:xfrm>
            <a:off x="2968584" y="1994115"/>
            <a:ext cx="2300661" cy="491490"/>
          </a:xfrm>
          <a:prstGeom prst="rect">
            <a:avLst/>
          </a:prstGeom>
        </p:spPr>
        <p:txBody>
          <a:bodyPr lIns="0" tIns="0" rIns="0" bIns="0" rtlCol="0" anchor="t">
            <a:spAutoFit/>
          </a:bodyPr>
          <a:lstStyle/>
          <a:p>
            <a:pPr algn="ctr">
              <a:lnSpc>
                <a:spcPts val="3600"/>
              </a:lnSpc>
            </a:pPr>
            <a:r>
              <a:rPr lang="en-US" sz="3600">
                <a:solidFill>
                  <a:srgbClr val="000000"/>
                </a:solidFill>
                <a:latin typeface="Bebas Neue Bold"/>
              </a:rPr>
              <a:t>LIFE SCIENCES</a:t>
            </a:r>
          </a:p>
        </p:txBody>
      </p:sp>
      <p:sp>
        <p:nvSpPr>
          <p:cNvPr id="29" name="TextBox 29"/>
          <p:cNvSpPr txBox="1"/>
          <p:nvPr/>
        </p:nvSpPr>
        <p:spPr>
          <a:xfrm>
            <a:off x="7993669" y="1994115"/>
            <a:ext cx="2300661" cy="491490"/>
          </a:xfrm>
          <a:prstGeom prst="rect">
            <a:avLst/>
          </a:prstGeom>
        </p:spPr>
        <p:txBody>
          <a:bodyPr lIns="0" tIns="0" rIns="0" bIns="0" rtlCol="0" anchor="t">
            <a:spAutoFit/>
          </a:bodyPr>
          <a:lstStyle/>
          <a:p>
            <a:pPr algn="ctr">
              <a:lnSpc>
                <a:spcPts val="3600"/>
              </a:lnSpc>
            </a:pPr>
            <a:r>
              <a:rPr lang="en-US" sz="3600">
                <a:solidFill>
                  <a:srgbClr val="000000"/>
                </a:solidFill>
                <a:latin typeface="Bebas Neue Bold"/>
              </a:rPr>
              <a:t>AGRI-TECH</a:t>
            </a:r>
          </a:p>
        </p:txBody>
      </p:sp>
      <p:sp>
        <p:nvSpPr>
          <p:cNvPr id="30" name="TextBox 30"/>
          <p:cNvSpPr txBox="1"/>
          <p:nvPr/>
        </p:nvSpPr>
        <p:spPr>
          <a:xfrm>
            <a:off x="1763534" y="3213945"/>
            <a:ext cx="4710760" cy="1109980"/>
          </a:xfrm>
          <a:prstGeom prst="rect">
            <a:avLst/>
          </a:prstGeom>
        </p:spPr>
        <p:txBody>
          <a:bodyPr lIns="0" tIns="0" rIns="0" bIns="0" rtlCol="0" anchor="t">
            <a:spAutoFit/>
          </a:bodyPr>
          <a:lstStyle/>
          <a:p>
            <a:pPr algn="ctr">
              <a:lnSpc>
                <a:spcPts val="2240"/>
              </a:lnSpc>
            </a:pPr>
            <a:r>
              <a:rPr lang="en-US" sz="1400">
                <a:solidFill>
                  <a:srgbClr val="000000"/>
                </a:solidFill>
                <a:latin typeface="Poppins"/>
              </a:rPr>
              <a:t>Life Sciences is the application of biology and technology to health improvement, and is one of the largest sectors in Cambridgeshire, employing 54,000 people</a:t>
            </a:r>
          </a:p>
        </p:txBody>
      </p:sp>
      <p:sp>
        <p:nvSpPr>
          <p:cNvPr id="31" name="TextBox 31"/>
          <p:cNvSpPr txBox="1"/>
          <p:nvPr/>
        </p:nvSpPr>
        <p:spPr>
          <a:xfrm>
            <a:off x="7290595" y="3213945"/>
            <a:ext cx="3772050" cy="1109980"/>
          </a:xfrm>
          <a:prstGeom prst="rect">
            <a:avLst/>
          </a:prstGeom>
        </p:spPr>
        <p:txBody>
          <a:bodyPr lIns="0" tIns="0" rIns="0" bIns="0" rtlCol="0" anchor="t">
            <a:spAutoFit/>
          </a:bodyPr>
          <a:lstStyle/>
          <a:p>
            <a:pPr algn="ctr">
              <a:lnSpc>
                <a:spcPts val="2240"/>
              </a:lnSpc>
            </a:pPr>
            <a:r>
              <a:rPr lang="en-US" sz="1400">
                <a:solidFill>
                  <a:srgbClr val="000000"/>
                </a:solidFill>
                <a:latin typeface="Poppins"/>
              </a:rPr>
              <a:t>Agri-Tech is the use of technology to make farming more efficient. It employs 16,000 people in Cambridgeshire &amp; Peterborough.</a:t>
            </a:r>
          </a:p>
        </p:txBody>
      </p:sp>
      <p:sp>
        <p:nvSpPr>
          <p:cNvPr id="32" name="TextBox 32"/>
          <p:cNvSpPr txBox="1"/>
          <p:nvPr/>
        </p:nvSpPr>
        <p:spPr>
          <a:xfrm>
            <a:off x="1703588" y="364023"/>
            <a:ext cx="14946064" cy="1123315"/>
          </a:xfrm>
          <a:prstGeom prst="rect">
            <a:avLst/>
          </a:prstGeom>
        </p:spPr>
        <p:txBody>
          <a:bodyPr lIns="0" tIns="0" rIns="0" bIns="0" rtlCol="0" anchor="t">
            <a:spAutoFit/>
          </a:bodyPr>
          <a:lstStyle/>
          <a:p>
            <a:pPr algn="ctr">
              <a:lnSpc>
                <a:spcPts val="8959"/>
              </a:lnSpc>
            </a:pPr>
            <a:r>
              <a:rPr lang="en-US" sz="6399">
                <a:solidFill>
                  <a:srgbClr val="000000"/>
                </a:solidFill>
                <a:latin typeface="Bebas Neue Bold"/>
              </a:rPr>
              <a:t>What local career opportunities are available to you?</a:t>
            </a:r>
          </a:p>
        </p:txBody>
      </p:sp>
      <p:sp>
        <p:nvSpPr>
          <p:cNvPr id="33" name="TextBox 33"/>
          <p:cNvSpPr txBox="1"/>
          <p:nvPr/>
        </p:nvSpPr>
        <p:spPr>
          <a:xfrm>
            <a:off x="2265509" y="6033222"/>
            <a:ext cx="3706810" cy="833755"/>
          </a:xfrm>
          <a:prstGeom prst="rect">
            <a:avLst/>
          </a:prstGeom>
        </p:spPr>
        <p:txBody>
          <a:bodyPr lIns="0" tIns="0" rIns="0" bIns="0" rtlCol="0" anchor="t">
            <a:spAutoFit/>
          </a:bodyPr>
          <a:lstStyle/>
          <a:p>
            <a:pPr algn="ctr">
              <a:lnSpc>
                <a:spcPts val="2240"/>
              </a:lnSpc>
            </a:pPr>
            <a:r>
              <a:rPr lang="en-US" sz="1400">
                <a:solidFill>
                  <a:srgbClr val="000000"/>
                </a:solidFill>
                <a:latin typeface="Poppins"/>
              </a:rPr>
              <a:t>Advanced Manufacturing is a modern form of Manufacturing using advanced technology, employing 22,000 people.</a:t>
            </a:r>
          </a:p>
        </p:txBody>
      </p:sp>
      <p:sp>
        <p:nvSpPr>
          <p:cNvPr id="34" name="TextBox 34"/>
          <p:cNvSpPr txBox="1"/>
          <p:nvPr/>
        </p:nvSpPr>
        <p:spPr>
          <a:xfrm>
            <a:off x="7290595" y="6033222"/>
            <a:ext cx="3706810" cy="1109980"/>
          </a:xfrm>
          <a:prstGeom prst="rect">
            <a:avLst/>
          </a:prstGeom>
        </p:spPr>
        <p:txBody>
          <a:bodyPr lIns="0" tIns="0" rIns="0" bIns="0" rtlCol="0" anchor="t">
            <a:spAutoFit/>
          </a:bodyPr>
          <a:lstStyle/>
          <a:p>
            <a:pPr algn="ctr">
              <a:lnSpc>
                <a:spcPts val="2240"/>
              </a:lnSpc>
            </a:pPr>
            <a:r>
              <a:rPr lang="en-US" sz="1400">
                <a:solidFill>
                  <a:srgbClr val="000000"/>
                </a:solidFill>
                <a:latin typeface="Poppins"/>
              </a:rPr>
              <a:t>Digital involves the trade of goods and services using computer networks and technological infrastructure, employing 27,000 people.</a:t>
            </a:r>
          </a:p>
        </p:txBody>
      </p:sp>
      <p:sp>
        <p:nvSpPr>
          <p:cNvPr id="35" name="TextBox 35"/>
          <p:cNvSpPr txBox="1"/>
          <p:nvPr/>
        </p:nvSpPr>
        <p:spPr>
          <a:xfrm>
            <a:off x="1794331" y="7666097"/>
            <a:ext cx="4506854" cy="491490"/>
          </a:xfrm>
          <a:prstGeom prst="rect">
            <a:avLst/>
          </a:prstGeom>
        </p:spPr>
        <p:txBody>
          <a:bodyPr lIns="0" tIns="0" rIns="0" bIns="0" rtlCol="0" anchor="t">
            <a:spAutoFit/>
          </a:bodyPr>
          <a:lstStyle/>
          <a:p>
            <a:pPr algn="ctr">
              <a:lnSpc>
                <a:spcPts val="3600"/>
              </a:lnSpc>
            </a:pPr>
            <a:r>
              <a:rPr lang="en-US" sz="3600">
                <a:solidFill>
                  <a:srgbClr val="000000"/>
                </a:solidFill>
                <a:latin typeface="Bebas Neue Bold"/>
              </a:rPr>
              <a:t>PROFESSIONAL SERVICES</a:t>
            </a:r>
          </a:p>
        </p:txBody>
      </p:sp>
      <p:sp>
        <p:nvSpPr>
          <p:cNvPr id="36" name="TextBox 36"/>
          <p:cNvSpPr txBox="1"/>
          <p:nvPr/>
        </p:nvSpPr>
        <p:spPr>
          <a:xfrm>
            <a:off x="11964524" y="8856263"/>
            <a:ext cx="3706810" cy="1109980"/>
          </a:xfrm>
          <a:prstGeom prst="rect">
            <a:avLst/>
          </a:prstGeom>
        </p:spPr>
        <p:txBody>
          <a:bodyPr lIns="0" tIns="0" rIns="0" bIns="0" rtlCol="0" anchor="t">
            <a:spAutoFit/>
          </a:bodyPr>
          <a:lstStyle/>
          <a:p>
            <a:pPr algn="ctr">
              <a:lnSpc>
                <a:spcPts val="2240"/>
              </a:lnSpc>
            </a:pPr>
            <a:r>
              <a:rPr lang="en-US" sz="1400">
                <a:solidFill>
                  <a:srgbClr val="000000"/>
                </a:solidFill>
                <a:latin typeface="Poppins"/>
              </a:rPr>
              <a:t>Transport employs 24,500 people in Cambridgeshire &amp; Peterborough, with a wide range of possible career paths, including drivers, pilots and cabin crew.</a:t>
            </a:r>
          </a:p>
        </p:txBody>
      </p:sp>
      <p:sp>
        <p:nvSpPr>
          <p:cNvPr id="37" name="TextBox 37"/>
          <p:cNvSpPr txBox="1"/>
          <p:nvPr/>
        </p:nvSpPr>
        <p:spPr>
          <a:xfrm>
            <a:off x="2099857" y="8863005"/>
            <a:ext cx="4038114" cy="1109980"/>
          </a:xfrm>
          <a:prstGeom prst="rect">
            <a:avLst/>
          </a:prstGeom>
        </p:spPr>
        <p:txBody>
          <a:bodyPr lIns="0" tIns="0" rIns="0" bIns="0" rtlCol="0" anchor="t">
            <a:spAutoFit/>
          </a:bodyPr>
          <a:lstStyle/>
          <a:p>
            <a:pPr algn="ctr">
              <a:lnSpc>
                <a:spcPts val="2240"/>
              </a:lnSpc>
            </a:pPr>
            <a:r>
              <a:rPr lang="en-US" sz="1400">
                <a:solidFill>
                  <a:srgbClr val="000000"/>
                </a:solidFill>
                <a:latin typeface="Poppins"/>
              </a:rPr>
              <a:t>Professional Services involves the provision of specialist services to businesses, including IT, finance and business advice , and employs 58,000 people.</a:t>
            </a:r>
          </a:p>
        </p:txBody>
      </p:sp>
      <p:sp>
        <p:nvSpPr>
          <p:cNvPr id="38" name="TextBox 38"/>
          <p:cNvSpPr txBox="1"/>
          <p:nvPr/>
        </p:nvSpPr>
        <p:spPr>
          <a:xfrm>
            <a:off x="7290595" y="8863005"/>
            <a:ext cx="3706810" cy="1109980"/>
          </a:xfrm>
          <a:prstGeom prst="rect">
            <a:avLst/>
          </a:prstGeom>
        </p:spPr>
        <p:txBody>
          <a:bodyPr lIns="0" tIns="0" rIns="0" bIns="0" rtlCol="0" anchor="t">
            <a:spAutoFit/>
          </a:bodyPr>
          <a:lstStyle/>
          <a:p>
            <a:pPr algn="ctr">
              <a:lnSpc>
                <a:spcPts val="2240"/>
              </a:lnSpc>
            </a:pPr>
            <a:r>
              <a:rPr lang="en-US" sz="1400">
                <a:solidFill>
                  <a:srgbClr val="000000"/>
                </a:solidFill>
                <a:latin typeface="Poppins"/>
              </a:rPr>
              <a:t>52,500 people are employed within education in Cambridgeshire &amp; Peterborough, including teachers and teaching assistants.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11032724" y="-60240"/>
            <a:ext cx="3621436" cy="3621436"/>
            <a:chOff x="0" y="0"/>
            <a:chExt cx="6238240" cy="6238240"/>
          </a:xfrm>
        </p:grpSpPr>
        <p:sp>
          <p:nvSpPr>
            <p:cNvPr id="3" name="Freeform 3"/>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105652"/>
            </a:solidFill>
          </p:spPr>
        </p:sp>
      </p:grpSp>
      <p:grpSp>
        <p:nvGrpSpPr>
          <p:cNvPr id="4" name="Group 4"/>
          <p:cNvGrpSpPr/>
          <p:nvPr/>
        </p:nvGrpSpPr>
        <p:grpSpPr>
          <a:xfrm>
            <a:off x="14666564" y="-60240"/>
            <a:ext cx="3621436" cy="3621436"/>
            <a:chOff x="0" y="0"/>
            <a:chExt cx="6238240" cy="6238240"/>
          </a:xfrm>
        </p:grpSpPr>
        <p:sp>
          <p:nvSpPr>
            <p:cNvPr id="5" name="Freeform 5"/>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105652"/>
            </a:solidFill>
          </p:spPr>
        </p:sp>
      </p:grpSp>
      <p:grpSp>
        <p:nvGrpSpPr>
          <p:cNvPr id="6" name="Group 6"/>
          <p:cNvGrpSpPr/>
          <p:nvPr/>
        </p:nvGrpSpPr>
        <p:grpSpPr>
          <a:xfrm>
            <a:off x="12227289" y="3423196"/>
            <a:ext cx="4916391" cy="4119029"/>
            <a:chOff x="0" y="0"/>
            <a:chExt cx="812800" cy="769416"/>
          </a:xfrm>
        </p:grpSpPr>
        <p:sp>
          <p:nvSpPr>
            <p:cNvPr id="7" name="Freeform 7"/>
            <p:cNvSpPr/>
            <p:nvPr/>
          </p:nvSpPr>
          <p:spPr>
            <a:xfrm>
              <a:off x="130998" y="0"/>
              <a:ext cx="550803" cy="769416"/>
            </a:xfrm>
            <a:custGeom>
              <a:avLst/>
              <a:gdLst/>
              <a:ahLst/>
              <a:cxnLst/>
              <a:rect l="l" t="t" r="r" b="b"/>
              <a:pathLst>
                <a:path w="550803" h="769416">
                  <a:moveTo>
                    <a:pt x="275402" y="0"/>
                  </a:moveTo>
                  <a:cubicBezTo>
                    <a:pt x="440080" y="56075"/>
                    <a:pt x="550804" y="210745"/>
                    <a:pt x="550804" y="384708"/>
                  </a:cubicBezTo>
                  <a:cubicBezTo>
                    <a:pt x="550804" y="558671"/>
                    <a:pt x="440080" y="713341"/>
                    <a:pt x="275402" y="769416"/>
                  </a:cubicBezTo>
                  <a:cubicBezTo>
                    <a:pt x="110724" y="713341"/>
                    <a:pt x="0" y="558671"/>
                    <a:pt x="0" y="384708"/>
                  </a:cubicBezTo>
                  <a:cubicBezTo>
                    <a:pt x="0" y="210745"/>
                    <a:pt x="110724" y="56075"/>
                    <a:pt x="275402" y="0"/>
                  </a:cubicBezTo>
                  <a:close/>
                </a:path>
              </a:pathLst>
            </a:custGeom>
            <a:solidFill>
              <a:srgbClr val="105652"/>
            </a:solidFill>
          </p:spPr>
        </p:sp>
        <p:sp>
          <p:nvSpPr>
            <p:cNvPr id="8" name="TextBox 8"/>
            <p:cNvSpPr txBox="1"/>
            <p:nvPr/>
          </p:nvSpPr>
          <p:spPr>
            <a:xfrm>
              <a:off x="76200" y="-76200"/>
              <a:ext cx="660400" cy="812800"/>
            </a:xfrm>
            <a:prstGeom prst="rect">
              <a:avLst/>
            </a:prstGeom>
          </p:spPr>
          <p:txBody>
            <a:bodyPr lIns="50800" tIns="50800" rIns="50800" bIns="50800" rtlCol="0" anchor="ctr"/>
            <a:lstStyle/>
            <a:p>
              <a:pPr algn="ctr">
                <a:lnSpc>
                  <a:spcPts val="5120"/>
                </a:lnSpc>
              </a:pPr>
              <a:r>
                <a:rPr lang="en-US" sz="3200" dirty="0">
                  <a:solidFill>
                    <a:srgbClr val="FFFFFF"/>
                  </a:solidFill>
                  <a:latin typeface="Poppins Bold"/>
                </a:rPr>
                <a:t>Skills</a:t>
              </a:r>
            </a:p>
            <a:p>
              <a:pPr algn="ctr">
                <a:lnSpc>
                  <a:spcPts val="3040"/>
                </a:lnSpc>
              </a:pPr>
              <a:r>
                <a:rPr lang="en-US" sz="1900" dirty="0">
                  <a:solidFill>
                    <a:srgbClr val="FFFFFF"/>
                  </a:solidFill>
                  <a:latin typeface="Poppins"/>
                </a:rPr>
                <a:t>Complex analytical skills</a:t>
              </a:r>
            </a:p>
            <a:p>
              <a:pPr algn="ctr">
                <a:lnSpc>
                  <a:spcPts val="3040"/>
                </a:lnSpc>
              </a:pPr>
              <a:r>
                <a:rPr lang="en-US" sz="1900" dirty="0">
                  <a:solidFill>
                    <a:srgbClr val="FFFFFF"/>
                  </a:solidFill>
                  <a:latin typeface="Poppins"/>
                </a:rPr>
                <a:t>Communication</a:t>
              </a:r>
            </a:p>
            <a:p>
              <a:pPr algn="ctr">
                <a:lnSpc>
                  <a:spcPts val="3040"/>
                </a:lnSpc>
              </a:pPr>
              <a:r>
                <a:rPr lang="en-US" sz="1900" dirty="0">
                  <a:solidFill>
                    <a:srgbClr val="FFFFFF"/>
                  </a:solidFill>
                  <a:latin typeface="Poppins"/>
                </a:rPr>
                <a:t>Problem Solving </a:t>
              </a:r>
            </a:p>
            <a:p>
              <a:pPr algn="ctr">
                <a:lnSpc>
                  <a:spcPts val="3040"/>
                </a:lnSpc>
              </a:pPr>
              <a:r>
                <a:rPr lang="en-US" sz="1900" dirty="0">
                  <a:solidFill>
                    <a:srgbClr val="FFFFFF"/>
                  </a:solidFill>
                  <a:latin typeface="Poppins"/>
                </a:rPr>
                <a:t>IT skills</a:t>
              </a:r>
            </a:p>
          </p:txBody>
        </p:sp>
      </p:grpSp>
      <p:grpSp>
        <p:nvGrpSpPr>
          <p:cNvPr id="9" name="Group 9"/>
          <p:cNvGrpSpPr/>
          <p:nvPr/>
        </p:nvGrpSpPr>
        <p:grpSpPr>
          <a:xfrm>
            <a:off x="688888" y="1341150"/>
            <a:ext cx="9040143" cy="1382421"/>
            <a:chOff x="0" y="0"/>
            <a:chExt cx="2380943" cy="364094"/>
          </a:xfrm>
        </p:grpSpPr>
        <p:sp>
          <p:nvSpPr>
            <p:cNvPr id="10" name="Freeform 10"/>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105652"/>
            </a:solidFill>
            <a:ln>
              <a:noFill/>
            </a:ln>
          </p:spPr>
        </p:sp>
        <p:sp>
          <p:nvSpPr>
            <p:cNvPr id="11" name="TextBox 11"/>
            <p:cNvSpPr txBox="1"/>
            <p:nvPr/>
          </p:nvSpPr>
          <p:spPr>
            <a:xfrm>
              <a:off x="0" y="-114300"/>
              <a:ext cx="812800" cy="927100"/>
            </a:xfrm>
            <a:prstGeom prst="rect">
              <a:avLst/>
            </a:prstGeom>
          </p:spPr>
          <p:txBody>
            <a:bodyPr lIns="50800" tIns="50800" rIns="50800" bIns="50800" rtlCol="0" anchor="ctr"/>
            <a:lstStyle/>
            <a:p>
              <a:pPr marL="0" lvl="0" indent="0" algn="ctr">
                <a:lnSpc>
                  <a:spcPts val="3839"/>
                </a:lnSpc>
                <a:spcBef>
                  <a:spcPct val="0"/>
                </a:spcBef>
              </a:pPr>
              <a:endParaRPr/>
            </a:p>
          </p:txBody>
        </p:sp>
      </p:grpSp>
      <p:grpSp>
        <p:nvGrpSpPr>
          <p:cNvPr id="12" name="Group 12"/>
          <p:cNvGrpSpPr/>
          <p:nvPr/>
        </p:nvGrpSpPr>
        <p:grpSpPr>
          <a:xfrm>
            <a:off x="868689" y="4395240"/>
            <a:ext cx="5441381" cy="3010980"/>
            <a:chOff x="0" y="0"/>
            <a:chExt cx="6586034" cy="3644372"/>
          </a:xfrm>
        </p:grpSpPr>
        <p:sp>
          <p:nvSpPr>
            <p:cNvPr id="13" name="Freeform 13"/>
            <p:cNvSpPr/>
            <p:nvPr/>
          </p:nvSpPr>
          <p:spPr>
            <a:xfrm>
              <a:off x="0" y="0"/>
              <a:ext cx="6586034" cy="3644372"/>
            </a:xfrm>
            <a:custGeom>
              <a:avLst/>
              <a:gdLst/>
              <a:ahLst/>
              <a:cxnLst/>
              <a:rect l="l" t="t" r="r" b="b"/>
              <a:pathLst>
                <a:path w="6586034" h="3644372">
                  <a:moveTo>
                    <a:pt x="6586034" y="279400"/>
                  </a:moveTo>
                  <a:lnTo>
                    <a:pt x="6586034" y="0"/>
                  </a:lnTo>
                  <a:lnTo>
                    <a:pt x="0" y="0"/>
                  </a:lnTo>
                  <a:lnTo>
                    <a:pt x="0" y="3644372"/>
                  </a:lnTo>
                  <a:lnTo>
                    <a:pt x="6586034" y="3644372"/>
                  </a:lnTo>
                  <a:lnTo>
                    <a:pt x="6586034" y="279400"/>
                  </a:lnTo>
                  <a:close/>
                  <a:moveTo>
                    <a:pt x="6507293" y="279400"/>
                  </a:moveTo>
                  <a:lnTo>
                    <a:pt x="6507293" y="3565632"/>
                  </a:lnTo>
                  <a:lnTo>
                    <a:pt x="78740" y="3565632"/>
                  </a:lnTo>
                  <a:lnTo>
                    <a:pt x="78740" y="78740"/>
                  </a:lnTo>
                  <a:lnTo>
                    <a:pt x="6507293" y="78740"/>
                  </a:lnTo>
                  <a:lnTo>
                    <a:pt x="6507293" y="279400"/>
                  </a:lnTo>
                  <a:close/>
                </a:path>
              </a:pathLst>
            </a:custGeom>
            <a:solidFill>
              <a:srgbClr val="105652"/>
            </a:solidFill>
          </p:spPr>
        </p:sp>
      </p:grpSp>
      <p:grpSp>
        <p:nvGrpSpPr>
          <p:cNvPr id="14" name="Group 14"/>
          <p:cNvGrpSpPr/>
          <p:nvPr/>
        </p:nvGrpSpPr>
        <p:grpSpPr>
          <a:xfrm>
            <a:off x="6553687" y="4395240"/>
            <a:ext cx="5767182" cy="3010980"/>
            <a:chOff x="0" y="0"/>
            <a:chExt cx="6980370" cy="3644372"/>
          </a:xfrm>
        </p:grpSpPr>
        <p:sp>
          <p:nvSpPr>
            <p:cNvPr id="15" name="Freeform 15"/>
            <p:cNvSpPr/>
            <p:nvPr/>
          </p:nvSpPr>
          <p:spPr>
            <a:xfrm>
              <a:off x="0" y="0"/>
              <a:ext cx="6980370" cy="3644372"/>
            </a:xfrm>
            <a:custGeom>
              <a:avLst/>
              <a:gdLst/>
              <a:ahLst/>
              <a:cxnLst/>
              <a:rect l="l" t="t" r="r" b="b"/>
              <a:pathLst>
                <a:path w="6980370" h="3644372">
                  <a:moveTo>
                    <a:pt x="6980370" y="279400"/>
                  </a:moveTo>
                  <a:lnTo>
                    <a:pt x="6980370" y="0"/>
                  </a:lnTo>
                  <a:lnTo>
                    <a:pt x="0" y="0"/>
                  </a:lnTo>
                  <a:lnTo>
                    <a:pt x="0" y="3644372"/>
                  </a:lnTo>
                  <a:lnTo>
                    <a:pt x="6980370" y="3644372"/>
                  </a:lnTo>
                  <a:lnTo>
                    <a:pt x="6980370" y="279400"/>
                  </a:lnTo>
                  <a:close/>
                  <a:moveTo>
                    <a:pt x="6901630" y="279400"/>
                  </a:moveTo>
                  <a:lnTo>
                    <a:pt x="6901630" y="3565632"/>
                  </a:lnTo>
                  <a:lnTo>
                    <a:pt x="78740" y="3565632"/>
                  </a:lnTo>
                  <a:lnTo>
                    <a:pt x="78740" y="78740"/>
                  </a:lnTo>
                  <a:lnTo>
                    <a:pt x="6901630" y="78740"/>
                  </a:lnTo>
                  <a:lnTo>
                    <a:pt x="6901630" y="279400"/>
                  </a:lnTo>
                  <a:close/>
                </a:path>
              </a:pathLst>
            </a:custGeom>
            <a:solidFill>
              <a:srgbClr val="105652"/>
            </a:solidFill>
          </p:spPr>
        </p:sp>
      </p:grpSp>
      <p:grpSp>
        <p:nvGrpSpPr>
          <p:cNvPr id="16" name="Group 16"/>
          <p:cNvGrpSpPr/>
          <p:nvPr/>
        </p:nvGrpSpPr>
        <p:grpSpPr>
          <a:xfrm>
            <a:off x="3297636" y="7047587"/>
            <a:ext cx="11616224" cy="2335287"/>
            <a:chOff x="0" y="0"/>
            <a:chExt cx="3059417" cy="615055"/>
          </a:xfrm>
        </p:grpSpPr>
        <p:sp>
          <p:nvSpPr>
            <p:cNvPr id="17" name="Freeform 17"/>
            <p:cNvSpPr/>
            <p:nvPr/>
          </p:nvSpPr>
          <p:spPr>
            <a:xfrm>
              <a:off x="0" y="0"/>
              <a:ext cx="3059417" cy="615055"/>
            </a:xfrm>
            <a:custGeom>
              <a:avLst/>
              <a:gdLst/>
              <a:ahLst/>
              <a:cxnLst/>
              <a:rect l="l" t="t" r="r" b="b"/>
              <a:pathLst>
                <a:path w="3059417" h="615055">
                  <a:moveTo>
                    <a:pt x="3059417" y="307527"/>
                  </a:moveTo>
                  <a:lnTo>
                    <a:pt x="2653017" y="0"/>
                  </a:lnTo>
                  <a:lnTo>
                    <a:pt x="2653017" y="203200"/>
                  </a:lnTo>
                  <a:lnTo>
                    <a:pt x="0" y="203200"/>
                  </a:lnTo>
                  <a:lnTo>
                    <a:pt x="0" y="411855"/>
                  </a:lnTo>
                  <a:lnTo>
                    <a:pt x="2653017" y="411855"/>
                  </a:lnTo>
                  <a:lnTo>
                    <a:pt x="2653017" y="615055"/>
                  </a:lnTo>
                  <a:lnTo>
                    <a:pt x="3059417" y="307527"/>
                  </a:lnTo>
                  <a:close/>
                </a:path>
              </a:pathLst>
            </a:custGeom>
            <a:solidFill>
              <a:srgbClr val="105652"/>
            </a:solidFill>
          </p:spPr>
        </p:sp>
        <p:sp>
          <p:nvSpPr>
            <p:cNvPr id="18" name="TextBox 18"/>
            <p:cNvSpPr txBox="1"/>
            <p:nvPr/>
          </p:nvSpPr>
          <p:spPr>
            <a:xfrm>
              <a:off x="0" y="88900"/>
              <a:ext cx="711200" cy="520700"/>
            </a:xfrm>
            <a:prstGeom prst="rect">
              <a:avLst/>
            </a:prstGeom>
          </p:spPr>
          <p:txBody>
            <a:bodyPr lIns="50800" tIns="50800" rIns="50800" bIns="50800" rtlCol="0" anchor="ctr"/>
            <a:lstStyle/>
            <a:p>
              <a:pPr algn="ctr">
                <a:lnSpc>
                  <a:spcPts val="3839"/>
                </a:lnSpc>
              </a:pPr>
              <a:endParaRPr/>
            </a:p>
          </p:txBody>
        </p:sp>
      </p:grpSp>
      <p:pic>
        <p:nvPicPr>
          <p:cNvPr id="19" name="Picture 19"/>
          <p:cNvPicPr>
            <a:picLocks noChangeAspect="1"/>
          </p:cNvPicPr>
          <p:nvPr/>
        </p:nvPicPr>
        <p:blipFill>
          <a:blip r:embed="rId2"/>
          <a:srcRect/>
          <a:stretch>
            <a:fillRect/>
          </a:stretch>
        </p:blipFill>
        <p:spPr>
          <a:xfrm>
            <a:off x="15313910" y="7413620"/>
            <a:ext cx="1416092" cy="1603219"/>
          </a:xfrm>
          <a:prstGeom prst="rect">
            <a:avLst/>
          </a:prstGeom>
        </p:spPr>
      </p:pic>
      <p:pic>
        <p:nvPicPr>
          <p:cNvPr id="20" name="Picture 20"/>
          <p:cNvPicPr>
            <a:picLocks noChangeAspect="1"/>
          </p:cNvPicPr>
          <p:nvPr/>
        </p:nvPicPr>
        <p:blipFill>
          <a:blip r:embed="rId3"/>
          <a:srcRect/>
          <a:stretch>
            <a:fillRect/>
          </a:stretch>
        </p:blipFill>
        <p:spPr>
          <a:xfrm>
            <a:off x="4504592" y="7863046"/>
            <a:ext cx="704367" cy="704367"/>
          </a:xfrm>
          <a:prstGeom prst="rect">
            <a:avLst/>
          </a:prstGeom>
        </p:spPr>
      </p:pic>
      <p:pic>
        <p:nvPicPr>
          <p:cNvPr id="21" name="Picture 21"/>
          <p:cNvPicPr>
            <a:picLocks noChangeAspect="1"/>
          </p:cNvPicPr>
          <p:nvPr/>
        </p:nvPicPr>
        <p:blipFill>
          <a:blip r:embed="rId4"/>
          <a:srcRect/>
          <a:stretch>
            <a:fillRect/>
          </a:stretch>
        </p:blipFill>
        <p:spPr>
          <a:xfrm>
            <a:off x="11140249" y="7855255"/>
            <a:ext cx="719951" cy="719951"/>
          </a:xfrm>
          <a:prstGeom prst="rect">
            <a:avLst/>
          </a:prstGeom>
        </p:spPr>
      </p:pic>
      <p:pic>
        <p:nvPicPr>
          <p:cNvPr id="22" name="Picture 22"/>
          <p:cNvPicPr>
            <a:picLocks noChangeAspect="1"/>
          </p:cNvPicPr>
          <p:nvPr/>
        </p:nvPicPr>
        <p:blipFill>
          <a:blip r:embed="rId5"/>
          <a:srcRect/>
          <a:stretch>
            <a:fillRect/>
          </a:stretch>
        </p:blipFill>
        <p:spPr>
          <a:xfrm>
            <a:off x="1429437" y="7413620"/>
            <a:ext cx="1468149" cy="1603219"/>
          </a:xfrm>
          <a:prstGeom prst="rect">
            <a:avLst/>
          </a:prstGeom>
        </p:spPr>
      </p:pic>
      <p:pic>
        <p:nvPicPr>
          <p:cNvPr id="23" name="Picture 23"/>
          <p:cNvPicPr>
            <a:picLocks noChangeAspect="1"/>
          </p:cNvPicPr>
          <p:nvPr/>
        </p:nvPicPr>
        <p:blipFill>
          <a:blip r:embed="rId6"/>
          <a:srcRect/>
          <a:stretch>
            <a:fillRect/>
          </a:stretch>
        </p:blipFill>
        <p:spPr>
          <a:xfrm>
            <a:off x="8205244" y="222093"/>
            <a:ext cx="1037370" cy="957132"/>
          </a:xfrm>
          <a:prstGeom prst="rect">
            <a:avLst/>
          </a:prstGeom>
        </p:spPr>
      </p:pic>
      <p:pic>
        <p:nvPicPr>
          <p:cNvPr id="24" name="Picture 24"/>
          <p:cNvPicPr>
            <a:picLocks noChangeAspect="1"/>
          </p:cNvPicPr>
          <p:nvPr/>
        </p:nvPicPr>
        <p:blipFill>
          <a:blip r:embed="rId7"/>
          <a:srcRect/>
          <a:stretch>
            <a:fillRect/>
          </a:stretch>
        </p:blipFill>
        <p:spPr>
          <a:xfrm>
            <a:off x="7845269" y="7863046"/>
            <a:ext cx="719951" cy="719951"/>
          </a:xfrm>
          <a:prstGeom prst="rect">
            <a:avLst/>
          </a:prstGeom>
        </p:spPr>
      </p:pic>
      <p:sp>
        <p:nvSpPr>
          <p:cNvPr id="25" name="TextBox 25"/>
          <p:cNvSpPr txBox="1"/>
          <p:nvPr/>
        </p:nvSpPr>
        <p:spPr>
          <a:xfrm>
            <a:off x="4055294" y="430242"/>
            <a:ext cx="4149950" cy="973455"/>
          </a:xfrm>
          <a:prstGeom prst="rect">
            <a:avLst/>
          </a:prstGeom>
        </p:spPr>
        <p:txBody>
          <a:bodyPr lIns="0" tIns="0" rIns="0" bIns="0" rtlCol="0" anchor="t">
            <a:spAutoFit/>
          </a:bodyPr>
          <a:lstStyle/>
          <a:p>
            <a:pPr>
              <a:lnSpc>
                <a:spcPts val="7200"/>
              </a:lnSpc>
            </a:pPr>
            <a:r>
              <a:rPr lang="en-US" sz="7200">
                <a:solidFill>
                  <a:srgbClr val="000000"/>
                </a:solidFill>
                <a:latin typeface="Bebas Neue Bold"/>
              </a:rPr>
              <a:t>LIFE SCIENCES</a:t>
            </a:r>
          </a:p>
        </p:txBody>
      </p:sp>
      <p:sp>
        <p:nvSpPr>
          <p:cNvPr id="26" name="TextBox 26"/>
          <p:cNvSpPr txBox="1"/>
          <p:nvPr/>
        </p:nvSpPr>
        <p:spPr>
          <a:xfrm>
            <a:off x="1028700" y="464215"/>
            <a:ext cx="4537872" cy="876935"/>
          </a:xfrm>
          <a:prstGeom prst="rect">
            <a:avLst/>
          </a:prstGeom>
        </p:spPr>
        <p:txBody>
          <a:bodyPr lIns="0" tIns="0" rIns="0" bIns="0" rtlCol="0" anchor="t">
            <a:spAutoFit/>
          </a:bodyPr>
          <a:lstStyle/>
          <a:p>
            <a:pPr>
              <a:lnSpc>
                <a:spcPts val="6399"/>
              </a:lnSpc>
            </a:pPr>
            <a:r>
              <a:rPr lang="en-US" sz="6399">
                <a:solidFill>
                  <a:srgbClr val="B91646"/>
                </a:solidFill>
                <a:latin typeface="Bebas Neue Bold"/>
              </a:rPr>
              <a:t>CAREERS IN</a:t>
            </a:r>
          </a:p>
        </p:txBody>
      </p:sp>
      <p:sp>
        <p:nvSpPr>
          <p:cNvPr id="27" name="TextBox 27"/>
          <p:cNvSpPr txBox="1"/>
          <p:nvPr/>
        </p:nvSpPr>
        <p:spPr>
          <a:xfrm>
            <a:off x="11032724"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Average Salary:</a:t>
            </a:r>
          </a:p>
        </p:txBody>
      </p:sp>
      <p:sp>
        <p:nvSpPr>
          <p:cNvPr id="28" name="TextBox 28"/>
          <p:cNvSpPr txBox="1"/>
          <p:nvPr/>
        </p:nvSpPr>
        <p:spPr>
          <a:xfrm>
            <a:off x="14654160"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Number of Jobs:</a:t>
            </a:r>
          </a:p>
        </p:txBody>
      </p:sp>
      <p:sp>
        <p:nvSpPr>
          <p:cNvPr id="29" name="TextBox 29"/>
          <p:cNvSpPr txBox="1"/>
          <p:nvPr/>
        </p:nvSpPr>
        <p:spPr>
          <a:xfrm>
            <a:off x="7601132" y="1886323"/>
            <a:ext cx="9525" cy="580390"/>
          </a:xfrm>
          <a:prstGeom prst="rect">
            <a:avLst/>
          </a:prstGeom>
        </p:spPr>
        <p:txBody>
          <a:bodyPr lIns="0" tIns="0" rIns="0" bIns="0" rtlCol="0" anchor="t">
            <a:spAutoFit/>
          </a:bodyPr>
          <a:lstStyle/>
          <a:p>
            <a:pPr algn="ctr">
              <a:lnSpc>
                <a:spcPts val="4759"/>
              </a:lnSpc>
            </a:pPr>
            <a:endParaRPr/>
          </a:p>
        </p:txBody>
      </p:sp>
      <p:sp>
        <p:nvSpPr>
          <p:cNvPr id="30" name="TextBox 30"/>
          <p:cNvSpPr txBox="1"/>
          <p:nvPr/>
        </p:nvSpPr>
        <p:spPr>
          <a:xfrm>
            <a:off x="836822" y="1549498"/>
            <a:ext cx="8892210" cy="1005205"/>
          </a:xfrm>
          <a:prstGeom prst="rect">
            <a:avLst/>
          </a:prstGeom>
        </p:spPr>
        <p:txBody>
          <a:bodyPr lIns="0" tIns="0" rIns="0" bIns="0" rtlCol="0" anchor="t">
            <a:spAutoFit/>
          </a:bodyPr>
          <a:lstStyle/>
          <a:p>
            <a:pPr algn="ctr">
              <a:lnSpc>
                <a:spcPts val="3919"/>
              </a:lnSpc>
              <a:spcBef>
                <a:spcPct val="0"/>
              </a:spcBef>
            </a:pPr>
            <a:r>
              <a:rPr lang="en-US" sz="2799">
                <a:solidFill>
                  <a:srgbClr val="FFFFFF"/>
                </a:solidFill>
                <a:latin typeface="Poppins Bold Italics"/>
              </a:rPr>
              <a:t>The application of biology and technology to health improvement</a:t>
            </a:r>
          </a:p>
        </p:txBody>
      </p:sp>
      <p:sp>
        <p:nvSpPr>
          <p:cNvPr id="31" name="TextBox 31"/>
          <p:cNvSpPr txBox="1"/>
          <p:nvPr/>
        </p:nvSpPr>
        <p:spPr>
          <a:xfrm>
            <a:off x="868689" y="4428486"/>
            <a:ext cx="5441381"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Early Career Opportunities</a:t>
            </a:r>
          </a:p>
        </p:txBody>
      </p:sp>
      <p:sp>
        <p:nvSpPr>
          <p:cNvPr id="32" name="TextBox 32"/>
          <p:cNvSpPr txBox="1"/>
          <p:nvPr/>
        </p:nvSpPr>
        <p:spPr>
          <a:xfrm>
            <a:off x="1375312" y="5328916"/>
            <a:ext cx="4428135" cy="1903730"/>
          </a:xfrm>
          <a:prstGeom prst="rect">
            <a:avLst/>
          </a:prstGeom>
        </p:spPr>
        <p:txBody>
          <a:bodyPr lIns="0" tIns="0" rIns="0" bIns="0" rtlCol="0" anchor="t">
            <a:spAutoFit/>
          </a:bodyPr>
          <a:lstStyle/>
          <a:p>
            <a:pPr marL="410211" lvl="1" indent="-205106">
              <a:lnSpc>
                <a:spcPts val="3040"/>
              </a:lnSpc>
              <a:buFont typeface="Arial"/>
              <a:buChar char="•"/>
            </a:pPr>
            <a:r>
              <a:rPr lang="en-US" sz="1900">
                <a:solidFill>
                  <a:srgbClr val="000000"/>
                </a:solidFill>
                <a:latin typeface="Poppins"/>
              </a:rPr>
              <a:t>Biomedical Scientist </a:t>
            </a:r>
          </a:p>
          <a:p>
            <a:pPr marL="410211" lvl="1" indent="-205106">
              <a:lnSpc>
                <a:spcPts val="3040"/>
              </a:lnSpc>
              <a:buFont typeface="Arial"/>
              <a:buChar char="•"/>
            </a:pPr>
            <a:r>
              <a:rPr lang="en-US" sz="1900">
                <a:solidFill>
                  <a:srgbClr val="000000"/>
                </a:solidFill>
                <a:latin typeface="Poppins"/>
              </a:rPr>
              <a:t>Microbiologist</a:t>
            </a:r>
          </a:p>
          <a:p>
            <a:pPr marL="410211" lvl="1" indent="-205106">
              <a:lnSpc>
                <a:spcPts val="3040"/>
              </a:lnSpc>
              <a:buFont typeface="Arial"/>
              <a:buChar char="•"/>
            </a:pPr>
            <a:r>
              <a:rPr lang="en-US" sz="1900">
                <a:solidFill>
                  <a:srgbClr val="000000"/>
                </a:solidFill>
                <a:latin typeface="Poppins"/>
              </a:rPr>
              <a:t>Industrial Pharmacist</a:t>
            </a:r>
          </a:p>
          <a:p>
            <a:pPr marL="410211" lvl="1" indent="-205106">
              <a:lnSpc>
                <a:spcPts val="3040"/>
              </a:lnSpc>
              <a:buFont typeface="Arial"/>
              <a:buChar char="•"/>
            </a:pPr>
            <a:r>
              <a:rPr lang="en-US" sz="1900">
                <a:solidFill>
                  <a:srgbClr val="000000"/>
                </a:solidFill>
                <a:latin typeface="Poppins"/>
              </a:rPr>
              <a:t>Research Assistant</a:t>
            </a:r>
          </a:p>
          <a:p>
            <a:pPr marL="410211" lvl="1" indent="-205106">
              <a:lnSpc>
                <a:spcPts val="3040"/>
              </a:lnSpc>
              <a:buFont typeface="Arial"/>
              <a:buChar char="•"/>
            </a:pPr>
            <a:r>
              <a:rPr lang="en-US" sz="1900">
                <a:solidFill>
                  <a:srgbClr val="000000"/>
                </a:solidFill>
                <a:latin typeface="Poppins"/>
              </a:rPr>
              <a:t>Laboratory Assistant</a:t>
            </a:r>
          </a:p>
        </p:txBody>
      </p:sp>
      <p:sp>
        <p:nvSpPr>
          <p:cNvPr id="33" name="TextBox 33"/>
          <p:cNvSpPr txBox="1"/>
          <p:nvPr/>
        </p:nvSpPr>
        <p:spPr>
          <a:xfrm>
            <a:off x="7354800" y="4428486"/>
            <a:ext cx="4164955"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Essential Qualifications </a:t>
            </a:r>
          </a:p>
        </p:txBody>
      </p:sp>
      <p:sp>
        <p:nvSpPr>
          <p:cNvPr id="34" name="TextBox 34"/>
          <p:cNvSpPr txBox="1"/>
          <p:nvPr/>
        </p:nvSpPr>
        <p:spPr>
          <a:xfrm>
            <a:off x="6782972" y="5024116"/>
            <a:ext cx="5308612" cy="2066289"/>
          </a:xfrm>
          <a:prstGeom prst="rect">
            <a:avLst/>
          </a:prstGeom>
        </p:spPr>
        <p:txBody>
          <a:bodyPr lIns="0" tIns="0" rIns="0" bIns="0" rtlCol="0" anchor="t">
            <a:spAutoFit/>
          </a:bodyPr>
          <a:lstStyle/>
          <a:p>
            <a:pPr marL="367032" lvl="1" indent="-183516">
              <a:lnSpc>
                <a:spcPts val="2720"/>
              </a:lnSpc>
              <a:buFont typeface="Arial"/>
              <a:buChar char="•"/>
            </a:pPr>
            <a:r>
              <a:rPr lang="en-US" sz="1700">
                <a:solidFill>
                  <a:srgbClr val="000000"/>
                </a:solidFill>
                <a:latin typeface="Poppins"/>
              </a:rPr>
              <a:t>Degree in a related science subject for some roles, however increasingly Apprenticeships are an important route into the industry.</a:t>
            </a:r>
          </a:p>
          <a:p>
            <a:pPr marL="367032" lvl="1" indent="-183516">
              <a:lnSpc>
                <a:spcPts val="2720"/>
              </a:lnSpc>
              <a:spcBef>
                <a:spcPct val="0"/>
              </a:spcBef>
              <a:buFont typeface="Arial"/>
              <a:buChar char="•"/>
            </a:pPr>
            <a:r>
              <a:rPr lang="en-US" sz="1700">
                <a:solidFill>
                  <a:srgbClr val="000000"/>
                </a:solidFill>
                <a:latin typeface="Poppins"/>
              </a:rPr>
              <a:t>Apprenticeships and practical qualifications such as T Levels are particularly important for technician roles.</a:t>
            </a:r>
          </a:p>
        </p:txBody>
      </p:sp>
      <p:sp>
        <p:nvSpPr>
          <p:cNvPr id="35" name="TextBox 35"/>
          <p:cNvSpPr txBox="1"/>
          <p:nvPr/>
        </p:nvSpPr>
        <p:spPr>
          <a:xfrm>
            <a:off x="14666564" y="1093888"/>
            <a:ext cx="3621436" cy="868680"/>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24,000</a:t>
            </a:r>
          </a:p>
        </p:txBody>
      </p:sp>
      <p:sp>
        <p:nvSpPr>
          <p:cNvPr id="36" name="TextBox 36"/>
          <p:cNvSpPr txBox="1"/>
          <p:nvPr/>
        </p:nvSpPr>
        <p:spPr>
          <a:xfrm>
            <a:off x="11064049" y="1093888"/>
            <a:ext cx="3621436" cy="868680"/>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£40,000</a:t>
            </a:r>
          </a:p>
        </p:txBody>
      </p:sp>
      <p:sp>
        <p:nvSpPr>
          <p:cNvPr id="37" name="TextBox 37"/>
          <p:cNvSpPr txBox="1"/>
          <p:nvPr/>
        </p:nvSpPr>
        <p:spPr>
          <a:xfrm>
            <a:off x="3505927" y="8816657"/>
            <a:ext cx="2624343" cy="83566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A Levels or T Levels</a:t>
            </a:r>
          </a:p>
          <a:p>
            <a:pPr algn="ctr">
              <a:lnSpc>
                <a:spcPts val="2239"/>
              </a:lnSpc>
            </a:pPr>
            <a:r>
              <a:rPr lang="en-US" sz="1599">
                <a:solidFill>
                  <a:srgbClr val="000000"/>
                </a:solidFill>
                <a:latin typeface="Poppins"/>
              </a:rPr>
              <a:t>In subjects including Maths and the sciences</a:t>
            </a:r>
          </a:p>
        </p:txBody>
      </p:sp>
      <p:sp>
        <p:nvSpPr>
          <p:cNvPr id="38" name="TextBox 38"/>
          <p:cNvSpPr txBox="1"/>
          <p:nvPr/>
        </p:nvSpPr>
        <p:spPr>
          <a:xfrm>
            <a:off x="6893073" y="8816657"/>
            <a:ext cx="2624343" cy="111188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Degree or Apprenticeship</a:t>
            </a:r>
          </a:p>
          <a:p>
            <a:pPr algn="ctr">
              <a:lnSpc>
                <a:spcPts val="2239"/>
              </a:lnSpc>
            </a:pPr>
            <a:r>
              <a:rPr lang="en-US" sz="1599">
                <a:solidFill>
                  <a:srgbClr val="000000"/>
                </a:solidFill>
                <a:latin typeface="Poppins"/>
              </a:rPr>
              <a:t>In Biology, Chemistry, Biosciences or related area</a:t>
            </a:r>
          </a:p>
        </p:txBody>
      </p:sp>
      <p:sp>
        <p:nvSpPr>
          <p:cNvPr id="39" name="TextBox 39"/>
          <p:cNvSpPr txBox="1"/>
          <p:nvPr/>
        </p:nvSpPr>
        <p:spPr>
          <a:xfrm>
            <a:off x="10207584" y="8816657"/>
            <a:ext cx="2624343" cy="83566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Work experience</a:t>
            </a:r>
          </a:p>
          <a:p>
            <a:pPr algn="ctr">
              <a:lnSpc>
                <a:spcPts val="2239"/>
              </a:lnSpc>
            </a:pPr>
            <a:r>
              <a:rPr lang="en-US" sz="1599">
                <a:solidFill>
                  <a:srgbClr val="000000"/>
                </a:solidFill>
                <a:latin typeface="Poppins"/>
              </a:rPr>
              <a:t>In a laboratory or technician role</a:t>
            </a:r>
          </a:p>
        </p:txBody>
      </p:sp>
      <p:sp>
        <p:nvSpPr>
          <p:cNvPr id="40" name="TextBox 40"/>
          <p:cNvSpPr txBox="1"/>
          <p:nvPr/>
        </p:nvSpPr>
        <p:spPr>
          <a:xfrm>
            <a:off x="311423" y="9874089"/>
            <a:ext cx="7043377" cy="198119"/>
          </a:xfrm>
          <a:prstGeom prst="rect">
            <a:avLst/>
          </a:prstGeom>
        </p:spPr>
        <p:txBody>
          <a:bodyPr lIns="0" tIns="0" rIns="0" bIns="0" rtlCol="0" anchor="t">
            <a:spAutoFit/>
          </a:bodyPr>
          <a:lstStyle/>
          <a:p>
            <a:pPr>
              <a:lnSpc>
                <a:spcPts val="1680"/>
              </a:lnSpc>
            </a:pPr>
            <a:r>
              <a:rPr lang="en-US" sz="1200">
                <a:solidFill>
                  <a:srgbClr val="000000"/>
                </a:solidFill>
                <a:latin typeface="Canva Sans 1"/>
              </a:rPr>
              <a:t>Sources: ONS, Parliament UK, Prospects, Jobs.ac.uk, Biospace</a:t>
            </a:r>
          </a:p>
        </p:txBody>
      </p:sp>
      <p:sp>
        <p:nvSpPr>
          <p:cNvPr id="41" name="TextBox 41"/>
          <p:cNvSpPr txBox="1"/>
          <p:nvPr/>
        </p:nvSpPr>
        <p:spPr>
          <a:xfrm>
            <a:off x="11064049" y="2143181"/>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Per Year</a:t>
            </a:r>
          </a:p>
        </p:txBody>
      </p:sp>
      <p:grpSp>
        <p:nvGrpSpPr>
          <p:cNvPr id="42" name="Group 42"/>
          <p:cNvGrpSpPr/>
          <p:nvPr/>
        </p:nvGrpSpPr>
        <p:grpSpPr>
          <a:xfrm>
            <a:off x="688888" y="2811414"/>
            <a:ext cx="9040143" cy="1460002"/>
            <a:chOff x="0" y="0"/>
            <a:chExt cx="2380943" cy="384527"/>
          </a:xfrm>
        </p:grpSpPr>
        <p:sp>
          <p:nvSpPr>
            <p:cNvPr id="43" name="Freeform 43"/>
            <p:cNvSpPr/>
            <p:nvPr/>
          </p:nvSpPr>
          <p:spPr>
            <a:xfrm>
              <a:off x="0" y="0"/>
              <a:ext cx="2380943" cy="384527"/>
            </a:xfrm>
            <a:custGeom>
              <a:avLst/>
              <a:gdLst/>
              <a:ahLst/>
              <a:cxnLst/>
              <a:rect l="l" t="t" r="r" b="b"/>
              <a:pathLst>
                <a:path w="2380943" h="384527">
                  <a:moveTo>
                    <a:pt x="43676" y="0"/>
                  </a:moveTo>
                  <a:lnTo>
                    <a:pt x="2337267" y="0"/>
                  </a:lnTo>
                  <a:cubicBezTo>
                    <a:pt x="2348851" y="0"/>
                    <a:pt x="2359960" y="4602"/>
                    <a:pt x="2368151" y="12792"/>
                  </a:cubicBezTo>
                  <a:cubicBezTo>
                    <a:pt x="2376342" y="20983"/>
                    <a:pt x="2380943" y="32092"/>
                    <a:pt x="2380943" y="43676"/>
                  </a:cubicBezTo>
                  <a:lnTo>
                    <a:pt x="2380943" y="340851"/>
                  </a:lnTo>
                  <a:cubicBezTo>
                    <a:pt x="2380943" y="364973"/>
                    <a:pt x="2361389" y="384527"/>
                    <a:pt x="2337267" y="384527"/>
                  </a:cubicBezTo>
                  <a:lnTo>
                    <a:pt x="43676" y="384527"/>
                  </a:lnTo>
                  <a:cubicBezTo>
                    <a:pt x="32092" y="384527"/>
                    <a:pt x="20983" y="379926"/>
                    <a:pt x="12792" y="371735"/>
                  </a:cubicBezTo>
                  <a:cubicBezTo>
                    <a:pt x="4602" y="363544"/>
                    <a:pt x="0" y="352435"/>
                    <a:pt x="0" y="340851"/>
                  </a:cubicBezTo>
                  <a:lnTo>
                    <a:pt x="0" y="43676"/>
                  </a:lnTo>
                  <a:cubicBezTo>
                    <a:pt x="0" y="32092"/>
                    <a:pt x="4602" y="20983"/>
                    <a:pt x="12792" y="12792"/>
                  </a:cubicBezTo>
                  <a:cubicBezTo>
                    <a:pt x="20983" y="4602"/>
                    <a:pt x="32092" y="0"/>
                    <a:pt x="43676" y="0"/>
                  </a:cubicBezTo>
                  <a:close/>
                </a:path>
              </a:pathLst>
            </a:custGeom>
            <a:solidFill>
              <a:srgbClr val="105652"/>
            </a:solidFill>
          </p:spPr>
        </p:sp>
        <p:sp>
          <p:nvSpPr>
            <p:cNvPr id="44" name="TextBox 44"/>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sp>
        <p:nvSpPr>
          <p:cNvPr id="45" name="TextBox 45"/>
          <p:cNvSpPr txBox="1"/>
          <p:nvPr/>
        </p:nvSpPr>
        <p:spPr>
          <a:xfrm>
            <a:off x="836822" y="3000712"/>
            <a:ext cx="8892210" cy="1118235"/>
          </a:xfrm>
          <a:prstGeom prst="rect">
            <a:avLst/>
          </a:prstGeom>
        </p:spPr>
        <p:txBody>
          <a:bodyPr lIns="0" tIns="0" rIns="0" bIns="0" rtlCol="0" anchor="t">
            <a:spAutoFit/>
          </a:bodyPr>
          <a:lstStyle/>
          <a:p>
            <a:pPr algn="ctr">
              <a:lnSpc>
                <a:spcPts val="2940"/>
              </a:lnSpc>
              <a:spcBef>
                <a:spcPct val="0"/>
              </a:spcBef>
            </a:pPr>
            <a:r>
              <a:rPr lang="en-US" sz="2100">
                <a:solidFill>
                  <a:srgbClr val="FFFFFF"/>
                </a:solidFill>
                <a:latin typeface="Poppins Italics"/>
              </a:rPr>
              <a:t>The Life Sciences industry in Cambridge is unique in its size and influence, and of huge importance to the local economy, anchored by the Cambridge Biomedical Campus.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05652"/>
        </a:solidFill>
        <a:effectLst/>
      </p:bgPr>
    </p:bg>
    <p:spTree>
      <p:nvGrpSpPr>
        <p:cNvPr id="1" name=""/>
        <p:cNvGrpSpPr/>
        <p:nvPr/>
      </p:nvGrpSpPr>
      <p:grpSpPr>
        <a:xfrm>
          <a:off x="0" y="0"/>
          <a:ext cx="0" cy="0"/>
          <a:chOff x="0" y="0"/>
          <a:chExt cx="0" cy="0"/>
        </a:xfrm>
      </p:grpSpPr>
      <p:grpSp>
        <p:nvGrpSpPr>
          <p:cNvPr id="2" name="Group 2"/>
          <p:cNvGrpSpPr/>
          <p:nvPr/>
        </p:nvGrpSpPr>
        <p:grpSpPr>
          <a:xfrm>
            <a:off x="13541049" y="5867628"/>
            <a:ext cx="3377509" cy="3094427"/>
            <a:chOff x="0" y="0"/>
            <a:chExt cx="4503346" cy="4125903"/>
          </a:xfrm>
        </p:grpSpPr>
        <p:pic>
          <p:nvPicPr>
            <p:cNvPr id="3" name="Picture 3"/>
            <p:cNvPicPr>
              <a:picLocks noChangeAspect="1"/>
            </p:cNvPicPr>
            <p:nvPr/>
          </p:nvPicPr>
          <p:blipFill>
            <a:blip r:embed="rId2"/>
            <a:srcRect l="21348" r="21348"/>
            <a:stretch>
              <a:fillRect/>
            </a:stretch>
          </p:blipFill>
          <p:spPr>
            <a:xfrm>
              <a:off x="0" y="0"/>
              <a:ext cx="4503346" cy="4125903"/>
            </a:xfrm>
            <a:prstGeom prst="rect">
              <a:avLst/>
            </a:prstGeom>
          </p:spPr>
        </p:pic>
      </p:grpSp>
      <p:sp>
        <p:nvSpPr>
          <p:cNvPr id="4" name="TextBox 4"/>
          <p:cNvSpPr txBox="1"/>
          <p:nvPr/>
        </p:nvSpPr>
        <p:spPr>
          <a:xfrm>
            <a:off x="1078875" y="4185532"/>
            <a:ext cx="11864713" cy="5323334"/>
          </a:xfrm>
          <a:prstGeom prst="rect">
            <a:avLst/>
          </a:prstGeom>
        </p:spPr>
        <p:txBody>
          <a:bodyPr lIns="0" tIns="0" rIns="0" bIns="0" rtlCol="0" anchor="t">
            <a:spAutoFit/>
          </a:bodyPr>
          <a:lstStyle/>
          <a:p>
            <a:pPr marL="571589" marR="0" lvl="1" indent="-285794" algn="l" defTabSz="914400" rtl="0" eaLnBrk="1" fontAlgn="auto" latinLnBrk="0" hangingPunct="1">
              <a:lnSpc>
                <a:spcPts val="4235"/>
              </a:lnSpc>
              <a:spcBef>
                <a:spcPts val="0"/>
              </a:spcBef>
              <a:spcAft>
                <a:spcPts val="0"/>
              </a:spcAft>
              <a:buClrTx/>
              <a:buSzTx/>
              <a:buFont typeface="Arial"/>
              <a:buChar char="•"/>
              <a:tabLst/>
              <a:defRPr/>
            </a:pPr>
            <a:r>
              <a:rPr kumimoji="0" lang="en-US" sz="2647" b="0" i="0" u="none" strike="noStrike" kern="1200" cap="none" spc="0" normalizeH="0" baseline="0" noProof="0">
                <a:ln>
                  <a:noFill/>
                </a:ln>
                <a:solidFill>
                  <a:srgbClr val="FFFFFF"/>
                </a:solidFill>
                <a:effectLst/>
                <a:uLnTx/>
                <a:uFillTx/>
                <a:latin typeface="Poppins"/>
                <a:ea typeface="+mn-ea"/>
                <a:cs typeface="+mn-cs"/>
              </a:rPr>
              <a:t>AstraZeneca is a global pharmaceuticals company, employing over 7,000 people in the UK with a major presence in </a:t>
            </a:r>
            <a:r>
              <a:rPr kumimoji="0" lang="en-US" sz="2647" b="0" i="0" u="none" strike="noStrike" kern="1200" cap="none" spc="0" normalizeH="0" baseline="0" noProof="0">
                <a:ln>
                  <a:noFill/>
                </a:ln>
                <a:solidFill>
                  <a:srgbClr val="FFFFFF"/>
                </a:solidFill>
                <a:effectLst/>
                <a:uLnTx/>
                <a:uFillTx/>
                <a:latin typeface="Poppins Bold"/>
                <a:ea typeface="+mn-ea"/>
                <a:cs typeface="+mn-cs"/>
              </a:rPr>
              <a:t>Cambridge</a:t>
            </a:r>
            <a:r>
              <a:rPr kumimoji="0" lang="en-US" sz="2647" b="0" i="0" u="none" strike="noStrike" kern="1200" cap="none" spc="0" normalizeH="0" baseline="0" noProof="0">
                <a:ln>
                  <a:noFill/>
                </a:ln>
                <a:solidFill>
                  <a:srgbClr val="FFFFFF"/>
                </a:solidFill>
                <a:effectLst/>
                <a:uLnTx/>
                <a:uFillTx/>
                <a:latin typeface="Poppins"/>
                <a:ea typeface="+mn-ea"/>
                <a:cs typeface="+mn-cs"/>
              </a:rPr>
              <a:t>.</a:t>
            </a:r>
          </a:p>
          <a:p>
            <a:pPr marL="0" marR="0" lvl="0" indent="0" algn="l" defTabSz="914400" rtl="0" eaLnBrk="1" fontAlgn="auto" latinLnBrk="0" hangingPunct="1">
              <a:lnSpc>
                <a:spcPts val="4235"/>
              </a:lnSpc>
              <a:spcBef>
                <a:spcPts val="0"/>
              </a:spcBef>
              <a:spcAft>
                <a:spcPts val="0"/>
              </a:spcAft>
              <a:buClrTx/>
              <a:buSzTx/>
              <a:buFontTx/>
              <a:buNone/>
              <a:tabLst/>
              <a:defRPr/>
            </a:pPr>
            <a:endParaRPr kumimoji="0" lang="en-US" sz="2647" b="0" i="0" u="none" strike="noStrike" kern="1200" cap="none" spc="0" normalizeH="0" baseline="0" noProof="0">
              <a:ln>
                <a:noFill/>
              </a:ln>
              <a:solidFill>
                <a:srgbClr val="FFFFFF"/>
              </a:solidFill>
              <a:effectLst/>
              <a:uLnTx/>
              <a:uFillTx/>
              <a:latin typeface="Poppins"/>
              <a:ea typeface="+mn-ea"/>
              <a:cs typeface="+mn-cs"/>
            </a:endParaRPr>
          </a:p>
          <a:p>
            <a:pPr marL="571589" marR="0" lvl="1" indent="-285794" algn="l" defTabSz="914400" rtl="0" eaLnBrk="1" fontAlgn="auto" latinLnBrk="0" hangingPunct="1">
              <a:lnSpc>
                <a:spcPts val="4235"/>
              </a:lnSpc>
              <a:spcBef>
                <a:spcPts val="0"/>
              </a:spcBef>
              <a:spcAft>
                <a:spcPts val="0"/>
              </a:spcAft>
              <a:buClrTx/>
              <a:buSzTx/>
              <a:buFont typeface="Arial"/>
              <a:buChar char="•"/>
              <a:tabLst/>
              <a:defRPr/>
            </a:pPr>
            <a:r>
              <a:rPr kumimoji="0" lang="en-US" sz="2647" b="0" i="0" u="none" strike="noStrike" kern="1200" cap="none" spc="0" normalizeH="0" baseline="0" noProof="0">
                <a:ln>
                  <a:noFill/>
                </a:ln>
                <a:solidFill>
                  <a:srgbClr val="FFFFFF"/>
                </a:solidFill>
                <a:effectLst/>
                <a:uLnTx/>
                <a:uFillTx/>
                <a:latin typeface="Poppins"/>
                <a:ea typeface="+mn-ea"/>
                <a:cs typeface="+mn-cs"/>
              </a:rPr>
              <a:t>Jobs at AstraZeneca can include working in Life Sciences and research into new medicines, but also in business functions such as IT and Project Management.</a:t>
            </a:r>
          </a:p>
          <a:p>
            <a:pPr marL="0" marR="0" lvl="0" indent="0" algn="l" defTabSz="914400" rtl="0" eaLnBrk="1" fontAlgn="auto" latinLnBrk="0" hangingPunct="1">
              <a:lnSpc>
                <a:spcPts val="4235"/>
              </a:lnSpc>
              <a:spcBef>
                <a:spcPts val="0"/>
              </a:spcBef>
              <a:spcAft>
                <a:spcPts val="0"/>
              </a:spcAft>
              <a:buClrTx/>
              <a:buSzTx/>
              <a:buFontTx/>
              <a:buNone/>
              <a:tabLst/>
              <a:defRPr/>
            </a:pPr>
            <a:endParaRPr kumimoji="0" lang="en-US" sz="2647" b="0" i="0" u="none" strike="noStrike" kern="1200" cap="none" spc="0" normalizeH="0" baseline="0" noProof="0">
              <a:ln>
                <a:noFill/>
              </a:ln>
              <a:solidFill>
                <a:srgbClr val="FFFFFF"/>
              </a:solidFill>
              <a:effectLst/>
              <a:uLnTx/>
              <a:uFillTx/>
              <a:latin typeface="Poppins"/>
              <a:ea typeface="+mn-ea"/>
              <a:cs typeface="+mn-cs"/>
            </a:endParaRPr>
          </a:p>
          <a:p>
            <a:pPr marL="571589" marR="0" lvl="1" indent="-285794" algn="l" defTabSz="914400" rtl="0" eaLnBrk="1" fontAlgn="auto" latinLnBrk="0" hangingPunct="1">
              <a:lnSpc>
                <a:spcPts val="4235"/>
              </a:lnSpc>
              <a:spcBef>
                <a:spcPts val="0"/>
              </a:spcBef>
              <a:spcAft>
                <a:spcPts val="0"/>
              </a:spcAft>
              <a:buClrTx/>
              <a:buSzTx/>
              <a:buFont typeface="Arial"/>
              <a:buChar char="•"/>
              <a:tabLst/>
              <a:defRPr/>
            </a:pPr>
            <a:r>
              <a:rPr kumimoji="0" lang="en-US" sz="2647" b="0" i="0" u="none" strike="noStrike" kern="1200" cap="none" spc="0" normalizeH="0" baseline="0" noProof="0">
                <a:ln>
                  <a:noFill/>
                </a:ln>
                <a:solidFill>
                  <a:srgbClr val="FFFFFF"/>
                </a:solidFill>
                <a:effectLst/>
                <a:uLnTx/>
                <a:uFillTx/>
                <a:latin typeface="Poppins"/>
                <a:ea typeface="+mn-ea"/>
                <a:cs typeface="+mn-cs"/>
              </a:rPr>
              <a:t>The required skills and qualifications vary depending on the job. Some jobs within AstraZeneca will require degrees, but they also recruit at school leaver level and run apprenticeships.</a:t>
            </a:r>
          </a:p>
        </p:txBody>
      </p:sp>
      <p:pic>
        <p:nvPicPr>
          <p:cNvPr id="5" name="Picture 5"/>
          <p:cNvPicPr>
            <a:picLocks noChangeAspect="1"/>
          </p:cNvPicPr>
          <p:nvPr/>
        </p:nvPicPr>
        <p:blipFill>
          <a:blip r:embed="rId3"/>
          <a:srcRect/>
          <a:stretch>
            <a:fillRect/>
          </a:stretch>
        </p:blipFill>
        <p:spPr>
          <a:xfrm>
            <a:off x="13701164" y="840327"/>
            <a:ext cx="3057278" cy="2820803"/>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89284" y="213970"/>
            <a:ext cx="5601271" cy="814730"/>
          </a:xfrm>
          <a:prstGeom prst="rect">
            <a:avLst/>
          </a:prstGeom>
        </p:spPr>
      </p:pic>
      <p:sp>
        <p:nvSpPr>
          <p:cNvPr id="7" name="TextBox 7"/>
          <p:cNvSpPr txBox="1"/>
          <p:nvPr/>
        </p:nvSpPr>
        <p:spPr>
          <a:xfrm>
            <a:off x="1028700" y="2697014"/>
            <a:ext cx="7057764" cy="1597240"/>
          </a:xfrm>
          <a:prstGeom prst="rect">
            <a:avLst/>
          </a:prstGeom>
        </p:spPr>
        <p:txBody>
          <a:bodyPr lIns="0" tIns="0" rIns="0" bIns="0" rtlCol="0" anchor="t">
            <a:spAutoFit/>
          </a:bodyPr>
          <a:lstStyle/>
          <a:p>
            <a:pPr marL="0" marR="0" lvl="0" indent="0" algn="l" defTabSz="914400" rtl="0" eaLnBrk="1" fontAlgn="auto" latinLnBrk="0" hangingPunct="1">
              <a:lnSpc>
                <a:spcPts val="11883"/>
              </a:lnSpc>
              <a:spcBef>
                <a:spcPts val="0"/>
              </a:spcBef>
              <a:spcAft>
                <a:spcPts val="0"/>
              </a:spcAft>
              <a:buClrTx/>
              <a:buSzTx/>
              <a:buFontTx/>
              <a:buNone/>
              <a:tabLst/>
              <a:defRPr/>
            </a:pPr>
            <a:r>
              <a:rPr kumimoji="0" lang="en-US" sz="11883" b="0" i="0" u="none" strike="noStrike" kern="1200" cap="none" spc="0" normalizeH="0" baseline="0" noProof="0">
                <a:ln>
                  <a:noFill/>
                </a:ln>
                <a:solidFill>
                  <a:srgbClr val="FFFFFF"/>
                </a:solidFill>
                <a:effectLst/>
                <a:uLnTx/>
                <a:uFillTx/>
                <a:latin typeface="Bebas Neue Bold"/>
                <a:ea typeface="+mn-ea"/>
                <a:cs typeface="+mn-cs"/>
              </a:rPr>
              <a:t>ASTRAZENECA</a:t>
            </a:r>
          </a:p>
        </p:txBody>
      </p:sp>
      <p:sp>
        <p:nvSpPr>
          <p:cNvPr id="8" name="TextBox 8"/>
          <p:cNvSpPr txBox="1"/>
          <p:nvPr/>
        </p:nvSpPr>
        <p:spPr>
          <a:xfrm>
            <a:off x="1028700" y="1527858"/>
            <a:ext cx="4537872" cy="1208877"/>
          </a:xfrm>
          <a:prstGeom prst="rect">
            <a:avLst/>
          </a:prstGeom>
        </p:spPr>
        <p:txBody>
          <a:bodyPr lIns="0" tIns="0" rIns="0" bIns="0" rtlCol="0" anchor="t">
            <a:spAutoFit/>
          </a:bodyPr>
          <a:lstStyle/>
          <a:p>
            <a:pPr marL="0" marR="0" lvl="0" indent="0" algn="l" defTabSz="914400" rtl="0" eaLnBrk="1" fontAlgn="auto" latinLnBrk="0" hangingPunct="1">
              <a:lnSpc>
                <a:spcPts val="8968"/>
              </a:lnSpc>
              <a:spcBef>
                <a:spcPts val="0"/>
              </a:spcBef>
              <a:spcAft>
                <a:spcPts val="0"/>
              </a:spcAft>
              <a:buClrTx/>
              <a:buSzTx/>
              <a:buFontTx/>
              <a:buNone/>
              <a:tabLst/>
              <a:defRPr/>
            </a:pPr>
            <a:r>
              <a:rPr kumimoji="0" lang="en-US" sz="8968" b="0" i="0" u="none" strike="noStrike" kern="1200" cap="none" spc="0" normalizeH="0" baseline="0" noProof="0">
                <a:ln>
                  <a:noFill/>
                </a:ln>
                <a:solidFill>
                  <a:srgbClr val="D8B448"/>
                </a:solidFill>
                <a:effectLst/>
                <a:uLnTx/>
                <a:uFillTx/>
                <a:latin typeface="Bebas Neue Bold"/>
                <a:ea typeface="+mn-ea"/>
                <a:cs typeface="+mn-cs"/>
              </a:rPr>
              <a:t>working at</a:t>
            </a:r>
          </a:p>
        </p:txBody>
      </p:sp>
      <p:sp>
        <p:nvSpPr>
          <p:cNvPr id="9" name="TextBox 9"/>
          <p:cNvSpPr txBox="1"/>
          <p:nvPr/>
        </p:nvSpPr>
        <p:spPr>
          <a:xfrm>
            <a:off x="1267181" y="373380"/>
            <a:ext cx="4645478" cy="655320"/>
          </a:xfrm>
          <a:prstGeom prst="rect">
            <a:avLst/>
          </a:prstGeom>
        </p:spPr>
        <p:txBody>
          <a:bodyPr lIns="0" tIns="0" rIns="0" bIns="0" rtlCol="0" anchor="t">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800" b="0" i="0" u="none" strike="noStrike" kern="1200" cap="none" spc="0" normalizeH="0" baseline="0" noProof="0">
                <a:ln>
                  <a:noFill/>
                </a:ln>
                <a:solidFill>
                  <a:srgbClr val="D8B448"/>
                </a:solidFill>
                <a:effectLst/>
                <a:uLnTx/>
                <a:uFillTx/>
                <a:latin typeface="Bebas Neue Bold"/>
                <a:ea typeface="+mn-ea"/>
                <a:cs typeface="+mn-cs"/>
              </a:rPr>
              <a:t>EMPLOYER PROFILE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11032724" y="-60240"/>
            <a:ext cx="3621436" cy="3621436"/>
            <a:chOff x="0" y="0"/>
            <a:chExt cx="6238240" cy="6238240"/>
          </a:xfrm>
        </p:grpSpPr>
        <p:sp>
          <p:nvSpPr>
            <p:cNvPr id="3" name="Freeform 3"/>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71A087"/>
            </a:solidFill>
          </p:spPr>
        </p:sp>
      </p:grpSp>
      <p:grpSp>
        <p:nvGrpSpPr>
          <p:cNvPr id="4" name="Group 4"/>
          <p:cNvGrpSpPr/>
          <p:nvPr/>
        </p:nvGrpSpPr>
        <p:grpSpPr>
          <a:xfrm>
            <a:off x="14666564" y="-60240"/>
            <a:ext cx="3621436" cy="3621436"/>
            <a:chOff x="0" y="0"/>
            <a:chExt cx="6238240" cy="6238240"/>
          </a:xfrm>
        </p:grpSpPr>
        <p:sp>
          <p:nvSpPr>
            <p:cNvPr id="5" name="Freeform 5"/>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71A087"/>
            </a:solidFill>
          </p:spPr>
        </p:sp>
      </p:grpSp>
      <p:grpSp>
        <p:nvGrpSpPr>
          <p:cNvPr id="6" name="Group 6"/>
          <p:cNvGrpSpPr/>
          <p:nvPr/>
        </p:nvGrpSpPr>
        <p:grpSpPr>
          <a:xfrm>
            <a:off x="12229200" y="3423600"/>
            <a:ext cx="4917600" cy="4118400"/>
            <a:chOff x="0" y="0"/>
            <a:chExt cx="812800" cy="769416"/>
          </a:xfrm>
        </p:grpSpPr>
        <p:sp>
          <p:nvSpPr>
            <p:cNvPr id="7" name="Freeform 7"/>
            <p:cNvSpPr/>
            <p:nvPr/>
          </p:nvSpPr>
          <p:spPr>
            <a:xfrm>
              <a:off x="130998" y="0"/>
              <a:ext cx="550803" cy="769416"/>
            </a:xfrm>
            <a:custGeom>
              <a:avLst/>
              <a:gdLst/>
              <a:ahLst/>
              <a:cxnLst/>
              <a:rect l="l" t="t" r="r" b="b"/>
              <a:pathLst>
                <a:path w="550803" h="769416">
                  <a:moveTo>
                    <a:pt x="275402" y="0"/>
                  </a:moveTo>
                  <a:cubicBezTo>
                    <a:pt x="440080" y="56075"/>
                    <a:pt x="550804" y="210745"/>
                    <a:pt x="550804" y="384708"/>
                  </a:cubicBezTo>
                  <a:cubicBezTo>
                    <a:pt x="550804" y="558671"/>
                    <a:pt x="440080" y="713341"/>
                    <a:pt x="275402" y="769416"/>
                  </a:cubicBezTo>
                  <a:cubicBezTo>
                    <a:pt x="110724" y="713341"/>
                    <a:pt x="0" y="558671"/>
                    <a:pt x="0" y="384708"/>
                  </a:cubicBezTo>
                  <a:cubicBezTo>
                    <a:pt x="0" y="210745"/>
                    <a:pt x="110724" y="56075"/>
                    <a:pt x="275402" y="0"/>
                  </a:cubicBezTo>
                  <a:close/>
                </a:path>
              </a:pathLst>
            </a:custGeom>
            <a:solidFill>
              <a:srgbClr val="71A087"/>
            </a:solidFill>
          </p:spPr>
        </p:sp>
        <p:sp>
          <p:nvSpPr>
            <p:cNvPr id="8" name="TextBox 8"/>
            <p:cNvSpPr txBox="1"/>
            <p:nvPr/>
          </p:nvSpPr>
          <p:spPr>
            <a:xfrm>
              <a:off x="76200" y="-76200"/>
              <a:ext cx="660400" cy="812800"/>
            </a:xfrm>
            <a:prstGeom prst="rect">
              <a:avLst/>
            </a:prstGeom>
          </p:spPr>
          <p:txBody>
            <a:bodyPr lIns="50800" tIns="50800" rIns="50800" bIns="50800" rtlCol="0" anchor="ctr"/>
            <a:lstStyle/>
            <a:p>
              <a:pPr algn="ctr">
                <a:lnSpc>
                  <a:spcPts val="5120"/>
                </a:lnSpc>
              </a:pPr>
              <a:r>
                <a:rPr lang="en-US" sz="3200" dirty="0">
                  <a:solidFill>
                    <a:srgbClr val="FFFFFF"/>
                  </a:solidFill>
                  <a:latin typeface="Poppins Bold"/>
                </a:rPr>
                <a:t>Skills</a:t>
              </a:r>
            </a:p>
            <a:p>
              <a:pPr algn="ctr">
                <a:lnSpc>
                  <a:spcPts val="3039"/>
                </a:lnSpc>
              </a:pPr>
              <a:r>
                <a:rPr lang="en-US" sz="1899" dirty="0">
                  <a:solidFill>
                    <a:srgbClr val="FFFFFF"/>
                  </a:solidFill>
                  <a:latin typeface="Poppins"/>
                </a:rPr>
                <a:t>IT &amp; technical skills</a:t>
              </a:r>
            </a:p>
            <a:p>
              <a:pPr algn="ctr">
                <a:lnSpc>
                  <a:spcPts val="3039"/>
                </a:lnSpc>
              </a:pPr>
              <a:r>
                <a:rPr lang="en-US" sz="1899" dirty="0">
                  <a:solidFill>
                    <a:srgbClr val="FFFFFF"/>
                  </a:solidFill>
                  <a:latin typeface="Poppins"/>
                </a:rPr>
                <a:t>Critical Thinking </a:t>
              </a:r>
            </a:p>
            <a:p>
              <a:pPr algn="ctr">
                <a:lnSpc>
                  <a:spcPts val="3039"/>
                </a:lnSpc>
              </a:pPr>
              <a:r>
                <a:rPr lang="en-US" sz="1899" dirty="0">
                  <a:solidFill>
                    <a:srgbClr val="FFFFFF"/>
                  </a:solidFill>
                  <a:latin typeface="Poppins"/>
                </a:rPr>
                <a:t>Creativity </a:t>
              </a:r>
            </a:p>
            <a:p>
              <a:pPr algn="ctr">
                <a:lnSpc>
                  <a:spcPts val="3039"/>
                </a:lnSpc>
              </a:pPr>
              <a:r>
                <a:rPr lang="en-US" sz="1899" dirty="0">
                  <a:solidFill>
                    <a:srgbClr val="FFFFFF"/>
                  </a:solidFill>
                  <a:latin typeface="Poppins"/>
                </a:rPr>
                <a:t>Attention to Detail</a:t>
              </a:r>
            </a:p>
          </p:txBody>
        </p:sp>
      </p:grpSp>
      <p:grpSp>
        <p:nvGrpSpPr>
          <p:cNvPr id="9" name="Group 9"/>
          <p:cNvGrpSpPr/>
          <p:nvPr/>
        </p:nvGrpSpPr>
        <p:grpSpPr>
          <a:xfrm>
            <a:off x="688888" y="1341150"/>
            <a:ext cx="8934335" cy="1382421"/>
            <a:chOff x="0" y="0"/>
            <a:chExt cx="2380943" cy="368406"/>
          </a:xfrm>
        </p:grpSpPr>
        <p:sp>
          <p:nvSpPr>
            <p:cNvPr id="10" name="Freeform 10"/>
            <p:cNvSpPr/>
            <p:nvPr/>
          </p:nvSpPr>
          <p:spPr>
            <a:xfrm>
              <a:off x="0" y="0"/>
              <a:ext cx="2380943" cy="368406"/>
            </a:xfrm>
            <a:custGeom>
              <a:avLst/>
              <a:gdLst/>
              <a:ahLst/>
              <a:cxnLst/>
              <a:rect l="l" t="t" r="r" b="b"/>
              <a:pathLst>
                <a:path w="2380943" h="368406">
                  <a:moveTo>
                    <a:pt x="44193" y="0"/>
                  </a:moveTo>
                  <a:lnTo>
                    <a:pt x="2336750" y="0"/>
                  </a:lnTo>
                  <a:cubicBezTo>
                    <a:pt x="2361157" y="0"/>
                    <a:pt x="2380943" y="19786"/>
                    <a:pt x="2380943" y="44193"/>
                  </a:cubicBezTo>
                  <a:lnTo>
                    <a:pt x="2380943" y="324213"/>
                  </a:lnTo>
                  <a:cubicBezTo>
                    <a:pt x="2380943" y="348620"/>
                    <a:pt x="2361157" y="368406"/>
                    <a:pt x="2336750" y="368406"/>
                  </a:cubicBezTo>
                  <a:lnTo>
                    <a:pt x="44193" y="368406"/>
                  </a:lnTo>
                  <a:cubicBezTo>
                    <a:pt x="19786" y="368406"/>
                    <a:pt x="0" y="348620"/>
                    <a:pt x="0" y="324213"/>
                  </a:cubicBezTo>
                  <a:lnTo>
                    <a:pt x="0" y="44193"/>
                  </a:lnTo>
                  <a:cubicBezTo>
                    <a:pt x="0" y="19786"/>
                    <a:pt x="19786" y="0"/>
                    <a:pt x="44193" y="0"/>
                  </a:cubicBezTo>
                  <a:close/>
                </a:path>
              </a:pathLst>
            </a:custGeom>
            <a:solidFill>
              <a:srgbClr val="71A087"/>
            </a:solidFill>
          </p:spPr>
        </p:sp>
        <p:sp>
          <p:nvSpPr>
            <p:cNvPr id="11" name="TextBox 11"/>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grpSp>
        <p:nvGrpSpPr>
          <p:cNvPr id="12" name="Group 12"/>
          <p:cNvGrpSpPr/>
          <p:nvPr/>
        </p:nvGrpSpPr>
        <p:grpSpPr>
          <a:xfrm>
            <a:off x="868689" y="4374065"/>
            <a:ext cx="5441381" cy="3010980"/>
            <a:chOff x="0" y="0"/>
            <a:chExt cx="6586034" cy="3644372"/>
          </a:xfrm>
        </p:grpSpPr>
        <p:sp>
          <p:nvSpPr>
            <p:cNvPr id="13" name="Freeform 13"/>
            <p:cNvSpPr/>
            <p:nvPr/>
          </p:nvSpPr>
          <p:spPr>
            <a:xfrm>
              <a:off x="0" y="0"/>
              <a:ext cx="6586034" cy="3644372"/>
            </a:xfrm>
            <a:custGeom>
              <a:avLst/>
              <a:gdLst/>
              <a:ahLst/>
              <a:cxnLst/>
              <a:rect l="l" t="t" r="r" b="b"/>
              <a:pathLst>
                <a:path w="6586034" h="3644372">
                  <a:moveTo>
                    <a:pt x="6586034" y="279400"/>
                  </a:moveTo>
                  <a:lnTo>
                    <a:pt x="6586034" y="0"/>
                  </a:lnTo>
                  <a:lnTo>
                    <a:pt x="0" y="0"/>
                  </a:lnTo>
                  <a:lnTo>
                    <a:pt x="0" y="3644372"/>
                  </a:lnTo>
                  <a:lnTo>
                    <a:pt x="6586034" y="3644372"/>
                  </a:lnTo>
                  <a:lnTo>
                    <a:pt x="6586034" y="279400"/>
                  </a:lnTo>
                  <a:close/>
                  <a:moveTo>
                    <a:pt x="6507293" y="279400"/>
                  </a:moveTo>
                  <a:lnTo>
                    <a:pt x="6507293" y="3565632"/>
                  </a:lnTo>
                  <a:lnTo>
                    <a:pt x="78740" y="3565632"/>
                  </a:lnTo>
                  <a:lnTo>
                    <a:pt x="78740" y="78740"/>
                  </a:lnTo>
                  <a:lnTo>
                    <a:pt x="6507293" y="78740"/>
                  </a:lnTo>
                  <a:lnTo>
                    <a:pt x="6507293" y="279400"/>
                  </a:lnTo>
                  <a:close/>
                </a:path>
              </a:pathLst>
            </a:custGeom>
            <a:solidFill>
              <a:srgbClr val="71A087"/>
            </a:solidFill>
          </p:spPr>
        </p:sp>
      </p:grpSp>
      <p:grpSp>
        <p:nvGrpSpPr>
          <p:cNvPr id="14" name="Group 14"/>
          <p:cNvGrpSpPr/>
          <p:nvPr/>
        </p:nvGrpSpPr>
        <p:grpSpPr>
          <a:xfrm>
            <a:off x="6553687" y="4374065"/>
            <a:ext cx="5767182" cy="3010980"/>
            <a:chOff x="0" y="0"/>
            <a:chExt cx="6980370" cy="3644372"/>
          </a:xfrm>
        </p:grpSpPr>
        <p:sp>
          <p:nvSpPr>
            <p:cNvPr id="15" name="Freeform 15"/>
            <p:cNvSpPr/>
            <p:nvPr/>
          </p:nvSpPr>
          <p:spPr>
            <a:xfrm>
              <a:off x="0" y="0"/>
              <a:ext cx="6980370" cy="3644372"/>
            </a:xfrm>
            <a:custGeom>
              <a:avLst/>
              <a:gdLst/>
              <a:ahLst/>
              <a:cxnLst/>
              <a:rect l="l" t="t" r="r" b="b"/>
              <a:pathLst>
                <a:path w="6980370" h="3644372">
                  <a:moveTo>
                    <a:pt x="6980370" y="279400"/>
                  </a:moveTo>
                  <a:lnTo>
                    <a:pt x="6980370" y="0"/>
                  </a:lnTo>
                  <a:lnTo>
                    <a:pt x="0" y="0"/>
                  </a:lnTo>
                  <a:lnTo>
                    <a:pt x="0" y="3644372"/>
                  </a:lnTo>
                  <a:lnTo>
                    <a:pt x="6980370" y="3644372"/>
                  </a:lnTo>
                  <a:lnTo>
                    <a:pt x="6980370" y="279400"/>
                  </a:lnTo>
                  <a:close/>
                  <a:moveTo>
                    <a:pt x="6901630" y="279400"/>
                  </a:moveTo>
                  <a:lnTo>
                    <a:pt x="6901630" y="3565632"/>
                  </a:lnTo>
                  <a:lnTo>
                    <a:pt x="78740" y="3565632"/>
                  </a:lnTo>
                  <a:lnTo>
                    <a:pt x="78740" y="78740"/>
                  </a:lnTo>
                  <a:lnTo>
                    <a:pt x="6901630" y="78740"/>
                  </a:lnTo>
                  <a:lnTo>
                    <a:pt x="6901630" y="279400"/>
                  </a:lnTo>
                  <a:close/>
                </a:path>
              </a:pathLst>
            </a:custGeom>
            <a:solidFill>
              <a:srgbClr val="71A087"/>
            </a:solidFill>
          </p:spPr>
        </p:sp>
      </p:grpSp>
      <p:grpSp>
        <p:nvGrpSpPr>
          <p:cNvPr id="16" name="Group 16"/>
          <p:cNvGrpSpPr/>
          <p:nvPr/>
        </p:nvGrpSpPr>
        <p:grpSpPr>
          <a:xfrm>
            <a:off x="3297636" y="7047587"/>
            <a:ext cx="11616224" cy="2335287"/>
            <a:chOff x="0" y="0"/>
            <a:chExt cx="3059417" cy="615055"/>
          </a:xfrm>
        </p:grpSpPr>
        <p:sp>
          <p:nvSpPr>
            <p:cNvPr id="17" name="Freeform 17"/>
            <p:cNvSpPr/>
            <p:nvPr/>
          </p:nvSpPr>
          <p:spPr>
            <a:xfrm>
              <a:off x="0" y="0"/>
              <a:ext cx="3059417" cy="615055"/>
            </a:xfrm>
            <a:custGeom>
              <a:avLst/>
              <a:gdLst/>
              <a:ahLst/>
              <a:cxnLst/>
              <a:rect l="l" t="t" r="r" b="b"/>
              <a:pathLst>
                <a:path w="3059417" h="615055">
                  <a:moveTo>
                    <a:pt x="3059417" y="307527"/>
                  </a:moveTo>
                  <a:lnTo>
                    <a:pt x="2653017" y="0"/>
                  </a:lnTo>
                  <a:lnTo>
                    <a:pt x="2653017" y="203200"/>
                  </a:lnTo>
                  <a:lnTo>
                    <a:pt x="0" y="203200"/>
                  </a:lnTo>
                  <a:lnTo>
                    <a:pt x="0" y="411855"/>
                  </a:lnTo>
                  <a:lnTo>
                    <a:pt x="2653017" y="411855"/>
                  </a:lnTo>
                  <a:lnTo>
                    <a:pt x="2653017" y="615055"/>
                  </a:lnTo>
                  <a:lnTo>
                    <a:pt x="3059417" y="307527"/>
                  </a:lnTo>
                  <a:close/>
                </a:path>
              </a:pathLst>
            </a:custGeom>
            <a:solidFill>
              <a:srgbClr val="71A087"/>
            </a:solidFill>
          </p:spPr>
        </p:sp>
        <p:sp>
          <p:nvSpPr>
            <p:cNvPr id="18" name="TextBox 18"/>
            <p:cNvSpPr txBox="1"/>
            <p:nvPr/>
          </p:nvSpPr>
          <p:spPr>
            <a:xfrm>
              <a:off x="0" y="88900"/>
              <a:ext cx="711200" cy="520700"/>
            </a:xfrm>
            <a:prstGeom prst="rect">
              <a:avLst/>
            </a:prstGeom>
          </p:spPr>
          <p:txBody>
            <a:bodyPr lIns="50800" tIns="50800" rIns="50800" bIns="50800" rtlCol="0" anchor="ctr"/>
            <a:lstStyle/>
            <a:p>
              <a:pPr algn="ctr">
                <a:lnSpc>
                  <a:spcPts val="3839"/>
                </a:lnSpc>
              </a:pPr>
              <a:endParaRPr/>
            </a:p>
          </p:txBody>
        </p:sp>
      </p:grpSp>
      <p:pic>
        <p:nvPicPr>
          <p:cNvPr id="19" name="Picture 19"/>
          <p:cNvPicPr>
            <a:picLocks noChangeAspect="1"/>
          </p:cNvPicPr>
          <p:nvPr/>
        </p:nvPicPr>
        <p:blipFill>
          <a:blip r:embed="rId2"/>
          <a:srcRect/>
          <a:stretch>
            <a:fillRect/>
          </a:stretch>
        </p:blipFill>
        <p:spPr>
          <a:xfrm>
            <a:off x="15313910" y="7413620"/>
            <a:ext cx="1416092" cy="1603219"/>
          </a:xfrm>
          <a:prstGeom prst="rect">
            <a:avLst/>
          </a:prstGeom>
        </p:spPr>
      </p:pic>
      <p:pic>
        <p:nvPicPr>
          <p:cNvPr id="20" name="Picture 20"/>
          <p:cNvPicPr>
            <a:picLocks noChangeAspect="1"/>
          </p:cNvPicPr>
          <p:nvPr/>
        </p:nvPicPr>
        <p:blipFill>
          <a:blip r:embed="rId3"/>
          <a:srcRect/>
          <a:stretch>
            <a:fillRect/>
          </a:stretch>
        </p:blipFill>
        <p:spPr>
          <a:xfrm>
            <a:off x="4504592" y="7863046"/>
            <a:ext cx="704367" cy="704367"/>
          </a:xfrm>
          <a:prstGeom prst="rect">
            <a:avLst/>
          </a:prstGeom>
        </p:spPr>
      </p:pic>
      <p:pic>
        <p:nvPicPr>
          <p:cNvPr id="21" name="Picture 21"/>
          <p:cNvPicPr>
            <a:picLocks noChangeAspect="1"/>
          </p:cNvPicPr>
          <p:nvPr/>
        </p:nvPicPr>
        <p:blipFill>
          <a:blip r:embed="rId4"/>
          <a:srcRect/>
          <a:stretch>
            <a:fillRect/>
          </a:stretch>
        </p:blipFill>
        <p:spPr>
          <a:xfrm>
            <a:off x="11140249" y="7855255"/>
            <a:ext cx="719951" cy="719951"/>
          </a:xfrm>
          <a:prstGeom prst="rect">
            <a:avLst/>
          </a:prstGeom>
        </p:spPr>
      </p:pic>
      <p:pic>
        <p:nvPicPr>
          <p:cNvPr id="22" name="Picture 22"/>
          <p:cNvPicPr>
            <a:picLocks noChangeAspect="1"/>
          </p:cNvPicPr>
          <p:nvPr/>
        </p:nvPicPr>
        <p:blipFill>
          <a:blip r:embed="rId5"/>
          <a:srcRect/>
          <a:stretch>
            <a:fillRect/>
          </a:stretch>
        </p:blipFill>
        <p:spPr>
          <a:xfrm>
            <a:off x="1429437" y="7413620"/>
            <a:ext cx="1468149" cy="1603219"/>
          </a:xfrm>
          <a:prstGeom prst="rect">
            <a:avLst/>
          </a:prstGeom>
        </p:spPr>
      </p:pic>
      <p:sp>
        <p:nvSpPr>
          <p:cNvPr id="23" name="TextBox 23"/>
          <p:cNvSpPr txBox="1"/>
          <p:nvPr/>
        </p:nvSpPr>
        <p:spPr>
          <a:xfrm>
            <a:off x="4055294" y="430242"/>
            <a:ext cx="4149950" cy="973455"/>
          </a:xfrm>
          <a:prstGeom prst="rect">
            <a:avLst/>
          </a:prstGeom>
        </p:spPr>
        <p:txBody>
          <a:bodyPr lIns="0" tIns="0" rIns="0" bIns="0" rtlCol="0" anchor="t">
            <a:spAutoFit/>
          </a:bodyPr>
          <a:lstStyle/>
          <a:p>
            <a:pPr>
              <a:lnSpc>
                <a:spcPts val="7200"/>
              </a:lnSpc>
            </a:pPr>
            <a:r>
              <a:rPr lang="en-US" sz="7200">
                <a:solidFill>
                  <a:srgbClr val="000000"/>
                </a:solidFill>
                <a:latin typeface="Bebas Neue Bold"/>
              </a:rPr>
              <a:t>DIGITAL</a:t>
            </a:r>
          </a:p>
        </p:txBody>
      </p:sp>
      <p:sp>
        <p:nvSpPr>
          <p:cNvPr id="24" name="TextBox 24"/>
          <p:cNvSpPr txBox="1"/>
          <p:nvPr/>
        </p:nvSpPr>
        <p:spPr>
          <a:xfrm>
            <a:off x="1028700" y="464215"/>
            <a:ext cx="4537872" cy="876935"/>
          </a:xfrm>
          <a:prstGeom prst="rect">
            <a:avLst/>
          </a:prstGeom>
        </p:spPr>
        <p:txBody>
          <a:bodyPr lIns="0" tIns="0" rIns="0" bIns="0" rtlCol="0" anchor="t">
            <a:spAutoFit/>
          </a:bodyPr>
          <a:lstStyle/>
          <a:p>
            <a:pPr>
              <a:lnSpc>
                <a:spcPts val="6399"/>
              </a:lnSpc>
            </a:pPr>
            <a:r>
              <a:rPr lang="en-US" sz="6399">
                <a:solidFill>
                  <a:srgbClr val="B91646"/>
                </a:solidFill>
                <a:latin typeface="Bebas Neue Bold"/>
              </a:rPr>
              <a:t>CAREERS IN</a:t>
            </a:r>
          </a:p>
        </p:txBody>
      </p:sp>
      <p:sp>
        <p:nvSpPr>
          <p:cNvPr id="25" name="TextBox 25"/>
          <p:cNvSpPr txBox="1"/>
          <p:nvPr/>
        </p:nvSpPr>
        <p:spPr>
          <a:xfrm>
            <a:off x="11032724"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Average Salary:</a:t>
            </a:r>
          </a:p>
        </p:txBody>
      </p:sp>
      <p:sp>
        <p:nvSpPr>
          <p:cNvPr id="26" name="TextBox 26"/>
          <p:cNvSpPr txBox="1"/>
          <p:nvPr/>
        </p:nvSpPr>
        <p:spPr>
          <a:xfrm>
            <a:off x="14654160"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Number of Jobs:</a:t>
            </a:r>
          </a:p>
        </p:txBody>
      </p:sp>
      <p:sp>
        <p:nvSpPr>
          <p:cNvPr id="27" name="TextBox 27"/>
          <p:cNvSpPr txBox="1"/>
          <p:nvPr/>
        </p:nvSpPr>
        <p:spPr>
          <a:xfrm>
            <a:off x="7520230" y="1869637"/>
            <a:ext cx="9414" cy="583902"/>
          </a:xfrm>
          <a:prstGeom prst="rect">
            <a:avLst/>
          </a:prstGeom>
        </p:spPr>
        <p:txBody>
          <a:bodyPr lIns="0" tIns="0" rIns="0" bIns="0" rtlCol="0" anchor="t">
            <a:spAutoFit/>
          </a:bodyPr>
          <a:lstStyle/>
          <a:p>
            <a:pPr algn="ctr">
              <a:lnSpc>
                <a:spcPts val="4704"/>
              </a:lnSpc>
            </a:pPr>
            <a:endParaRPr/>
          </a:p>
        </p:txBody>
      </p:sp>
      <p:sp>
        <p:nvSpPr>
          <p:cNvPr id="28" name="TextBox 28"/>
          <p:cNvSpPr txBox="1"/>
          <p:nvPr/>
        </p:nvSpPr>
        <p:spPr>
          <a:xfrm>
            <a:off x="835090" y="1555581"/>
            <a:ext cx="8788133" cy="984918"/>
          </a:xfrm>
          <a:prstGeom prst="rect">
            <a:avLst/>
          </a:prstGeom>
        </p:spPr>
        <p:txBody>
          <a:bodyPr lIns="0" tIns="0" rIns="0" bIns="0" rtlCol="0" anchor="t">
            <a:spAutoFit/>
          </a:bodyPr>
          <a:lstStyle/>
          <a:p>
            <a:pPr algn="ctr">
              <a:lnSpc>
                <a:spcPts val="3874"/>
              </a:lnSpc>
              <a:spcBef>
                <a:spcPct val="0"/>
              </a:spcBef>
            </a:pPr>
            <a:r>
              <a:rPr lang="en-US" sz="2767">
                <a:solidFill>
                  <a:srgbClr val="FFFFFF"/>
                </a:solidFill>
                <a:latin typeface="Poppins Bold Italics"/>
              </a:rPr>
              <a:t>The use of technology to trade goods and services, and innovate</a:t>
            </a:r>
          </a:p>
        </p:txBody>
      </p:sp>
      <p:sp>
        <p:nvSpPr>
          <p:cNvPr id="29" name="TextBox 29"/>
          <p:cNvSpPr txBox="1"/>
          <p:nvPr/>
        </p:nvSpPr>
        <p:spPr>
          <a:xfrm>
            <a:off x="868689" y="4476209"/>
            <a:ext cx="5441381"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Early Career Opportunities</a:t>
            </a:r>
          </a:p>
        </p:txBody>
      </p:sp>
      <p:sp>
        <p:nvSpPr>
          <p:cNvPr id="30" name="TextBox 30"/>
          <p:cNvSpPr txBox="1"/>
          <p:nvPr/>
        </p:nvSpPr>
        <p:spPr>
          <a:xfrm>
            <a:off x="1375312" y="5023036"/>
            <a:ext cx="4428135" cy="2165985"/>
          </a:xfrm>
          <a:prstGeom prst="rect">
            <a:avLst/>
          </a:prstGeom>
        </p:spPr>
        <p:txBody>
          <a:bodyPr lIns="0" tIns="0" rIns="0" bIns="0" rtlCol="0" anchor="t">
            <a:spAutoFit/>
          </a:bodyPr>
          <a:lstStyle/>
          <a:p>
            <a:pPr marL="388622" lvl="1" indent="-194311">
              <a:lnSpc>
                <a:spcPts val="2880"/>
              </a:lnSpc>
              <a:buFont typeface="Arial"/>
              <a:buChar char="•"/>
            </a:pPr>
            <a:r>
              <a:rPr lang="en-US" sz="1800">
                <a:solidFill>
                  <a:srgbClr val="000000"/>
                </a:solidFill>
                <a:latin typeface="Poppins"/>
              </a:rPr>
              <a:t>Data Scientist </a:t>
            </a:r>
          </a:p>
          <a:p>
            <a:pPr marL="388622" lvl="1" indent="-194311">
              <a:lnSpc>
                <a:spcPts val="2880"/>
              </a:lnSpc>
              <a:buFont typeface="Arial"/>
              <a:buChar char="•"/>
            </a:pPr>
            <a:r>
              <a:rPr lang="en-US" sz="1800">
                <a:solidFill>
                  <a:srgbClr val="000000"/>
                </a:solidFill>
                <a:latin typeface="Poppins"/>
              </a:rPr>
              <a:t>Digital Marketing Assistant</a:t>
            </a:r>
          </a:p>
          <a:p>
            <a:pPr marL="388622" lvl="1" indent="-194311">
              <a:lnSpc>
                <a:spcPts val="2880"/>
              </a:lnSpc>
              <a:buFont typeface="Arial"/>
              <a:buChar char="•"/>
            </a:pPr>
            <a:r>
              <a:rPr lang="en-US" sz="1800">
                <a:solidFill>
                  <a:srgbClr val="000000"/>
                </a:solidFill>
                <a:latin typeface="Poppins"/>
              </a:rPr>
              <a:t>Cyber Intelligence Officer </a:t>
            </a:r>
          </a:p>
          <a:p>
            <a:pPr marL="388622" lvl="1" indent="-194311">
              <a:lnSpc>
                <a:spcPts val="2880"/>
              </a:lnSpc>
              <a:buFont typeface="Arial"/>
              <a:buChar char="•"/>
            </a:pPr>
            <a:r>
              <a:rPr lang="en-US" sz="1800">
                <a:solidFill>
                  <a:srgbClr val="000000"/>
                </a:solidFill>
                <a:latin typeface="Poppins"/>
              </a:rPr>
              <a:t>User Experience (UX) Designer</a:t>
            </a:r>
          </a:p>
          <a:p>
            <a:pPr marL="388622" lvl="1" indent="-194311">
              <a:lnSpc>
                <a:spcPts val="2880"/>
              </a:lnSpc>
              <a:buFont typeface="Arial"/>
              <a:buChar char="•"/>
            </a:pPr>
            <a:r>
              <a:rPr lang="en-US" sz="1800">
                <a:solidFill>
                  <a:srgbClr val="000000"/>
                </a:solidFill>
                <a:latin typeface="Poppins"/>
              </a:rPr>
              <a:t>Virtual Assistant</a:t>
            </a:r>
          </a:p>
          <a:p>
            <a:pPr marL="388622" lvl="1" indent="-194311">
              <a:lnSpc>
                <a:spcPts val="2880"/>
              </a:lnSpc>
              <a:buFont typeface="Arial"/>
              <a:buChar char="•"/>
            </a:pPr>
            <a:r>
              <a:rPr lang="en-US" sz="1800">
                <a:solidFill>
                  <a:srgbClr val="000000"/>
                </a:solidFill>
                <a:latin typeface="Poppins"/>
              </a:rPr>
              <a:t>Customer Service Assistant</a:t>
            </a:r>
          </a:p>
        </p:txBody>
      </p:sp>
      <p:sp>
        <p:nvSpPr>
          <p:cNvPr id="31" name="TextBox 31"/>
          <p:cNvSpPr txBox="1"/>
          <p:nvPr/>
        </p:nvSpPr>
        <p:spPr>
          <a:xfrm>
            <a:off x="7365443" y="4476209"/>
            <a:ext cx="4164955"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Essential Qualifications </a:t>
            </a:r>
          </a:p>
        </p:txBody>
      </p:sp>
      <p:sp>
        <p:nvSpPr>
          <p:cNvPr id="32" name="TextBox 32"/>
          <p:cNvSpPr txBox="1"/>
          <p:nvPr/>
        </p:nvSpPr>
        <p:spPr>
          <a:xfrm>
            <a:off x="6793614" y="5033831"/>
            <a:ext cx="5308612" cy="2133599"/>
          </a:xfrm>
          <a:prstGeom prst="rect">
            <a:avLst/>
          </a:prstGeom>
        </p:spPr>
        <p:txBody>
          <a:bodyPr lIns="0" tIns="0" rIns="0" bIns="0" rtlCol="0" anchor="t">
            <a:spAutoFit/>
          </a:bodyPr>
          <a:lstStyle/>
          <a:p>
            <a:pPr marL="323853" lvl="1" indent="-161927">
              <a:lnSpc>
                <a:spcPts val="2400"/>
              </a:lnSpc>
              <a:buFont typeface="Arial"/>
              <a:buChar char="•"/>
            </a:pPr>
            <a:r>
              <a:rPr lang="en-US" sz="1500">
                <a:solidFill>
                  <a:srgbClr val="000000"/>
                </a:solidFill>
                <a:latin typeface="Poppins"/>
              </a:rPr>
              <a:t>Degree in Maths, Business or Computer Science may be an advantage for some roles.</a:t>
            </a:r>
          </a:p>
          <a:p>
            <a:pPr marL="323853" lvl="1" indent="-161927">
              <a:lnSpc>
                <a:spcPts val="2400"/>
              </a:lnSpc>
              <a:buFont typeface="Arial"/>
              <a:buChar char="•"/>
            </a:pPr>
            <a:r>
              <a:rPr lang="en-US" sz="1500">
                <a:solidFill>
                  <a:srgbClr val="000000"/>
                </a:solidFill>
                <a:latin typeface="Poppins"/>
              </a:rPr>
              <a:t>However Digital is a sector where Apprenticeships are a major opportunity, including IT, marketing and business analysis.</a:t>
            </a:r>
          </a:p>
          <a:p>
            <a:pPr marL="323853" lvl="1" indent="-161927">
              <a:lnSpc>
                <a:spcPts val="2400"/>
              </a:lnSpc>
              <a:spcBef>
                <a:spcPct val="0"/>
              </a:spcBef>
              <a:buFont typeface="Arial"/>
              <a:buChar char="•"/>
            </a:pPr>
            <a:r>
              <a:rPr lang="en-US" sz="1500">
                <a:solidFill>
                  <a:srgbClr val="000000"/>
                </a:solidFill>
                <a:latin typeface="Poppins"/>
              </a:rPr>
              <a:t>Often opportunity for continuous education during employment.</a:t>
            </a:r>
          </a:p>
        </p:txBody>
      </p:sp>
      <p:sp>
        <p:nvSpPr>
          <p:cNvPr id="33" name="TextBox 33"/>
          <p:cNvSpPr txBox="1"/>
          <p:nvPr/>
        </p:nvSpPr>
        <p:spPr>
          <a:xfrm>
            <a:off x="14666564" y="1093888"/>
            <a:ext cx="3621436" cy="868680"/>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29,000</a:t>
            </a:r>
          </a:p>
        </p:txBody>
      </p:sp>
      <p:sp>
        <p:nvSpPr>
          <p:cNvPr id="34" name="TextBox 34"/>
          <p:cNvSpPr txBox="1"/>
          <p:nvPr/>
        </p:nvSpPr>
        <p:spPr>
          <a:xfrm>
            <a:off x="11064049" y="1093888"/>
            <a:ext cx="3621436" cy="868680"/>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£41,000</a:t>
            </a:r>
          </a:p>
        </p:txBody>
      </p:sp>
      <p:sp>
        <p:nvSpPr>
          <p:cNvPr id="35" name="TextBox 35"/>
          <p:cNvSpPr txBox="1"/>
          <p:nvPr/>
        </p:nvSpPr>
        <p:spPr>
          <a:xfrm>
            <a:off x="3440459" y="8816657"/>
            <a:ext cx="2832633" cy="111188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A Levels</a:t>
            </a:r>
          </a:p>
          <a:p>
            <a:pPr algn="ctr">
              <a:lnSpc>
                <a:spcPts val="2239"/>
              </a:lnSpc>
            </a:pPr>
            <a:r>
              <a:rPr lang="en-US" sz="1599">
                <a:solidFill>
                  <a:srgbClr val="000000"/>
                </a:solidFill>
                <a:latin typeface="Poppins"/>
              </a:rPr>
              <a:t>In subjects including Maths, IT or Computer Science, or T Levels in Digital</a:t>
            </a:r>
          </a:p>
        </p:txBody>
      </p:sp>
      <p:sp>
        <p:nvSpPr>
          <p:cNvPr id="36" name="TextBox 36"/>
          <p:cNvSpPr txBox="1"/>
          <p:nvPr/>
        </p:nvSpPr>
        <p:spPr>
          <a:xfrm>
            <a:off x="6787265" y="8816657"/>
            <a:ext cx="2835959" cy="138811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Degree</a:t>
            </a:r>
          </a:p>
          <a:p>
            <a:pPr algn="ctr">
              <a:lnSpc>
                <a:spcPts val="2239"/>
              </a:lnSpc>
            </a:pPr>
            <a:r>
              <a:rPr lang="en-US" sz="1599">
                <a:solidFill>
                  <a:srgbClr val="000000"/>
                </a:solidFill>
                <a:latin typeface="Poppins"/>
              </a:rPr>
              <a:t>In IT or Computer Science</a:t>
            </a:r>
          </a:p>
          <a:p>
            <a:pPr algn="ctr">
              <a:lnSpc>
                <a:spcPts val="2239"/>
              </a:lnSpc>
            </a:pPr>
            <a:r>
              <a:rPr lang="en-US" sz="1599">
                <a:solidFill>
                  <a:srgbClr val="000000"/>
                </a:solidFill>
                <a:latin typeface="Poppins"/>
              </a:rPr>
              <a:t>or Apprenticeship</a:t>
            </a:r>
          </a:p>
          <a:p>
            <a:pPr algn="ctr">
              <a:lnSpc>
                <a:spcPts val="2239"/>
              </a:lnSpc>
            </a:pPr>
            <a:r>
              <a:rPr lang="en-US" sz="1599">
                <a:solidFill>
                  <a:srgbClr val="000000"/>
                </a:solidFill>
                <a:latin typeface="Poppins"/>
              </a:rPr>
              <a:t>in Marketing, Data Science or Business Analysis</a:t>
            </a:r>
          </a:p>
        </p:txBody>
      </p:sp>
      <p:sp>
        <p:nvSpPr>
          <p:cNvPr id="37" name="TextBox 37"/>
          <p:cNvSpPr txBox="1"/>
          <p:nvPr/>
        </p:nvSpPr>
        <p:spPr>
          <a:xfrm>
            <a:off x="10207584" y="8816657"/>
            <a:ext cx="2624343" cy="83566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Work experience</a:t>
            </a:r>
          </a:p>
          <a:p>
            <a:pPr algn="ctr">
              <a:lnSpc>
                <a:spcPts val="2239"/>
              </a:lnSpc>
            </a:pPr>
            <a:r>
              <a:rPr lang="en-US" sz="1599">
                <a:solidFill>
                  <a:srgbClr val="000000"/>
                </a:solidFill>
                <a:latin typeface="Poppins"/>
              </a:rPr>
              <a:t>In a Digital Marketing or Software company</a:t>
            </a:r>
          </a:p>
        </p:txBody>
      </p:sp>
      <p:pic>
        <p:nvPicPr>
          <p:cNvPr id="38" name="Picture 38"/>
          <p:cNvPicPr>
            <a:picLocks noChangeAspect="1"/>
          </p:cNvPicPr>
          <p:nvPr/>
        </p:nvPicPr>
        <p:blipFill>
          <a:blip r:embed="rId6"/>
          <a:srcRect/>
          <a:stretch>
            <a:fillRect/>
          </a:stretch>
        </p:blipFill>
        <p:spPr>
          <a:xfrm>
            <a:off x="6310070" y="45542"/>
            <a:ext cx="1427756" cy="1427756"/>
          </a:xfrm>
          <a:prstGeom prst="rect">
            <a:avLst/>
          </a:prstGeom>
        </p:spPr>
      </p:pic>
      <p:sp>
        <p:nvSpPr>
          <p:cNvPr id="39" name="TextBox 39"/>
          <p:cNvSpPr txBox="1"/>
          <p:nvPr/>
        </p:nvSpPr>
        <p:spPr>
          <a:xfrm>
            <a:off x="67691" y="9950134"/>
            <a:ext cx="7043377" cy="198119"/>
          </a:xfrm>
          <a:prstGeom prst="rect">
            <a:avLst/>
          </a:prstGeom>
        </p:spPr>
        <p:txBody>
          <a:bodyPr lIns="0" tIns="0" rIns="0" bIns="0" rtlCol="0" anchor="t">
            <a:spAutoFit/>
          </a:bodyPr>
          <a:lstStyle/>
          <a:p>
            <a:pPr>
              <a:lnSpc>
                <a:spcPts val="1680"/>
              </a:lnSpc>
            </a:pPr>
            <a:r>
              <a:rPr lang="en-US" sz="1200">
                <a:solidFill>
                  <a:srgbClr val="000000"/>
                </a:solidFill>
                <a:latin typeface="Canva Sans 1"/>
              </a:rPr>
              <a:t>Sources: ONS, National Careers Service, TargetJobs, SmartSheet</a:t>
            </a:r>
          </a:p>
        </p:txBody>
      </p:sp>
      <p:pic>
        <p:nvPicPr>
          <p:cNvPr id="40" name="Picture 40"/>
          <p:cNvPicPr>
            <a:picLocks noChangeAspect="1"/>
          </p:cNvPicPr>
          <p:nvPr/>
        </p:nvPicPr>
        <p:blipFill>
          <a:blip r:embed="rId7"/>
          <a:srcRect/>
          <a:stretch>
            <a:fillRect/>
          </a:stretch>
        </p:blipFill>
        <p:spPr>
          <a:xfrm>
            <a:off x="7845269" y="7863046"/>
            <a:ext cx="719951" cy="719951"/>
          </a:xfrm>
          <a:prstGeom prst="rect">
            <a:avLst/>
          </a:prstGeom>
        </p:spPr>
      </p:pic>
      <p:sp>
        <p:nvSpPr>
          <p:cNvPr id="41" name="TextBox 41"/>
          <p:cNvSpPr txBox="1"/>
          <p:nvPr/>
        </p:nvSpPr>
        <p:spPr>
          <a:xfrm>
            <a:off x="11064049" y="2143181"/>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Per Year</a:t>
            </a:r>
          </a:p>
        </p:txBody>
      </p:sp>
      <p:sp>
        <p:nvSpPr>
          <p:cNvPr id="42" name="TextBox 42"/>
          <p:cNvSpPr txBox="1"/>
          <p:nvPr/>
        </p:nvSpPr>
        <p:spPr>
          <a:xfrm>
            <a:off x="7520230" y="3038557"/>
            <a:ext cx="9414" cy="583902"/>
          </a:xfrm>
          <a:prstGeom prst="rect">
            <a:avLst/>
          </a:prstGeom>
        </p:spPr>
        <p:txBody>
          <a:bodyPr lIns="0" tIns="0" rIns="0" bIns="0" rtlCol="0" anchor="t">
            <a:spAutoFit/>
          </a:bodyPr>
          <a:lstStyle/>
          <a:p>
            <a:pPr algn="ctr">
              <a:lnSpc>
                <a:spcPts val="4704"/>
              </a:lnSpc>
            </a:pPr>
            <a:endParaRPr/>
          </a:p>
        </p:txBody>
      </p:sp>
      <p:grpSp>
        <p:nvGrpSpPr>
          <p:cNvPr id="43" name="Group 43"/>
          <p:cNvGrpSpPr/>
          <p:nvPr/>
        </p:nvGrpSpPr>
        <p:grpSpPr>
          <a:xfrm>
            <a:off x="688888" y="2785429"/>
            <a:ext cx="8934335" cy="1382421"/>
            <a:chOff x="0" y="0"/>
            <a:chExt cx="2380943" cy="368406"/>
          </a:xfrm>
        </p:grpSpPr>
        <p:sp>
          <p:nvSpPr>
            <p:cNvPr id="44" name="Freeform 44"/>
            <p:cNvSpPr/>
            <p:nvPr/>
          </p:nvSpPr>
          <p:spPr>
            <a:xfrm>
              <a:off x="0" y="0"/>
              <a:ext cx="2380943" cy="368406"/>
            </a:xfrm>
            <a:custGeom>
              <a:avLst/>
              <a:gdLst/>
              <a:ahLst/>
              <a:cxnLst/>
              <a:rect l="l" t="t" r="r" b="b"/>
              <a:pathLst>
                <a:path w="2380943" h="368406">
                  <a:moveTo>
                    <a:pt x="44193" y="0"/>
                  </a:moveTo>
                  <a:lnTo>
                    <a:pt x="2336750" y="0"/>
                  </a:lnTo>
                  <a:cubicBezTo>
                    <a:pt x="2361157" y="0"/>
                    <a:pt x="2380943" y="19786"/>
                    <a:pt x="2380943" y="44193"/>
                  </a:cubicBezTo>
                  <a:lnTo>
                    <a:pt x="2380943" y="324213"/>
                  </a:lnTo>
                  <a:cubicBezTo>
                    <a:pt x="2380943" y="348620"/>
                    <a:pt x="2361157" y="368406"/>
                    <a:pt x="2336750" y="368406"/>
                  </a:cubicBezTo>
                  <a:lnTo>
                    <a:pt x="44193" y="368406"/>
                  </a:lnTo>
                  <a:cubicBezTo>
                    <a:pt x="19786" y="368406"/>
                    <a:pt x="0" y="348620"/>
                    <a:pt x="0" y="324213"/>
                  </a:cubicBezTo>
                  <a:lnTo>
                    <a:pt x="0" y="44193"/>
                  </a:lnTo>
                  <a:cubicBezTo>
                    <a:pt x="0" y="19786"/>
                    <a:pt x="19786" y="0"/>
                    <a:pt x="44193" y="0"/>
                  </a:cubicBezTo>
                  <a:close/>
                </a:path>
              </a:pathLst>
            </a:custGeom>
            <a:solidFill>
              <a:srgbClr val="71A087"/>
            </a:solidFill>
          </p:spPr>
        </p:sp>
        <p:sp>
          <p:nvSpPr>
            <p:cNvPr id="45" name="TextBox 45"/>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sp>
        <p:nvSpPr>
          <p:cNvPr id="46" name="TextBox 46"/>
          <p:cNvSpPr txBox="1"/>
          <p:nvPr/>
        </p:nvSpPr>
        <p:spPr>
          <a:xfrm>
            <a:off x="814893" y="2879078"/>
            <a:ext cx="8788133" cy="1209237"/>
          </a:xfrm>
          <a:prstGeom prst="rect">
            <a:avLst/>
          </a:prstGeom>
        </p:spPr>
        <p:txBody>
          <a:bodyPr lIns="0" tIns="0" rIns="0" bIns="0" rtlCol="0" anchor="t">
            <a:spAutoFit/>
          </a:bodyPr>
          <a:lstStyle/>
          <a:p>
            <a:pPr algn="ctr">
              <a:lnSpc>
                <a:spcPts val="3174"/>
              </a:lnSpc>
              <a:spcBef>
                <a:spcPct val="0"/>
              </a:spcBef>
            </a:pPr>
            <a:r>
              <a:rPr lang="en-US" sz="2267" dirty="0">
                <a:solidFill>
                  <a:srgbClr val="FFFFFF"/>
                </a:solidFill>
                <a:latin typeface="Poppins Italics"/>
              </a:rPr>
              <a:t>Digital is a major opportunity sector in the region and is key to the growth of the local economy with many digital businesses growing and offering exciting opportunities.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1A08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4105713" y="573925"/>
            <a:ext cx="3103177" cy="3103177"/>
          </a:xfrm>
          <a:prstGeom prst="rect">
            <a:avLst/>
          </a:prstGeom>
        </p:spPr>
      </p:pic>
      <p:pic>
        <p:nvPicPr>
          <p:cNvPr id="3" name="Picture 3"/>
          <p:cNvPicPr>
            <a:picLocks noChangeAspect="1"/>
          </p:cNvPicPr>
          <p:nvPr/>
        </p:nvPicPr>
        <p:blipFill>
          <a:blip r:embed="rId3"/>
          <a:srcRect l="11468" r="9676"/>
          <a:stretch>
            <a:fillRect/>
          </a:stretch>
        </p:blipFill>
        <p:spPr>
          <a:xfrm>
            <a:off x="13814075" y="5143500"/>
            <a:ext cx="3686453" cy="2454349"/>
          </a:xfrm>
          <a:prstGeom prst="rect">
            <a:avLst/>
          </a:prstGeom>
        </p:spPr>
      </p:pic>
      <p:sp>
        <p:nvSpPr>
          <p:cNvPr id="4" name="TextBox 4"/>
          <p:cNvSpPr txBox="1"/>
          <p:nvPr/>
        </p:nvSpPr>
        <p:spPr>
          <a:xfrm>
            <a:off x="1028700" y="2344589"/>
            <a:ext cx="7057764" cy="1597240"/>
          </a:xfrm>
          <a:prstGeom prst="rect">
            <a:avLst/>
          </a:prstGeom>
        </p:spPr>
        <p:txBody>
          <a:bodyPr lIns="0" tIns="0" rIns="0" bIns="0" rtlCol="0" anchor="t">
            <a:spAutoFit/>
          </a:bodyPr>
          <a:lstStyle/>
          <a:p>
            <a:pPr marL="0" marR="0" lvl="0" indent="0" algn="l" defTabSz="914400" rtl="0" eaLnBrk="1" fontAlgn="auto" latinLnBrk="0" hangingPunct="1">
              <a:lnSpc>
                <a:spcPts val="11883"/>
              </a:lnSpc>
              <a:spcBef>
                <a:spcPts val="0"/>
              </a:spcBef>
              <a:spcAft>
                <a:spcPts val="0"/>
              </a:spcAft>
              <a:buClrTx/>
              <a:buSzTx/>
              <a:buFontTx/>
              <a:buNone/>
              <a:tabLst/>
              <a:defRPr/>
            </a:pPr>
            <a:r>
              <a:rPr kumimoji="0" lang="en-US" sz="11883" b="0" i="0" u="none" strike="noStrike" kern="1200" cap="none" spc="0" normalizeH="0" baseline="0" noProof="0">
                <a:ln>
                  <a:noFill/>
                </a:ln>
                <a:solidFill>
                  <a:srgbClr val="FFFFFF"/>
                </a:solidFill>
                <a:effectLst/>
                <a:uLnTx/>
                <a:uFillTx/>
                <a:latin typeface="Bebas Neue Bold"/>
                <a:ea typeface="+mn-ea"/>
                <a:cs typeface="+mn-cs"/>
              </a:rPr>
              <a:t>AMAZON</a:t>
            </a:r>
          </a:p>
        </p:txBody>
      </p:sp>
      <p:sp>
        <p:nvSpPr>
          <p:cNvPr id="5" name="TextBox 5"/>
          <p:cNvSpPr txBox="1"/>
          <p:nvPr/>
        </p:nvSpPr>
        <p:spPr>
          <a:xfrm>
            <a:off x="1078875" y="3899782"/>
            <a:ext cx="11864713" cy="5943093"/>
          </a:xfrm>
          <a:prstGeom prst="rect">
            <a:avLst/>
          </a:prstGeom>
        </p:spPr>
        <p:txBody>
          <a:bodyPr lIns="0" tIns="0" rIns="0" bIns="0" rtlCol="0" anchor="t">
            <a:spAutoFit/>
          </a:bodyPr>
          <a:lstStyle/>
          <a:p>
            <a:pPr marL="528410" marR="0" lvl="1" indent="-264205" algn="l" defTabSz="914400" rtl="0" eaLnBrk="1" fontAlgn="auto" latinLnBrk="0" hangingPunct="1">
              <a:lnSpc>
                <a:spcPts val="3915"/>
              </a:lnSpc>
              <a:spcBef>
                <a:spcPts val="0"/>
              </a:spcBef>
              <a:spcAft>
                <a:spcPts val="0"/>
              </a:spcAft>
              <a:buClrTx/>
              <a:buSzTx/>
              <a:buFont typeface="Arial"/>
              <a:buChar char="•"/>
              <a:tabLst/>
              <a:defRPr/>
            </a:pPr>
            <a:r>
              <a:rPr kumimoji="0" lang="en-US" sz="2447" b="0" i="0" u="none" strike="noStrike" kern="1200" cap="none" spc="0" normalizeH="0" baseline="0" noProof="0">
                <a:ln>
                  <a:noFill/>
                </a:ln>
                <a:solidFill>
                  <a:srgbClr val="FFFFFF"/>
                </a:solidFill>
                <a:effectLst/>
                <a:uLnTx/>
                <a:uFillTx/>
                <a:latin typeface="Poppins"/>
                <a:ea typeface="+mn-ea"/>
                <a:cs typeface="+mn-cs"/>
              </a:rPr>
              <a:t>Amazon is one of the world's largest online retailers and service providers, employing almost 1.5 million people globally.</a:t>
            </a:r>
          </a:p>
          <a:p>
            <a:pPr marL="0" marR="0" lvl="0" indent="0" algn="l" defTabSz="914400" rtl="0" eaLnBrk="1" fontAlgn="auto" latinLnBrk="0" hangingPunct="1">
              <a:lnSpc>
                <a:spcPts val="3915"/>
              </a:lnSpc>
              <a:spcBef>
                <a:spcPts val="0"/>
              </a:spcBef>
              <a:spcAft>
                <a:spcPts val="0"/>
              </a:spcAft>
              <a:buClrTx/>
              <a:buSzTx/>
              <a:buFontTx/>
              <a:buNone/>
              <a:tabLst/>
              <a:defRPr/>
            </a:pPr>
            <a:endParaRPr kumimoji="0" lang="en-US" sz="2447" b="0" i="0" u="none" strike="noStrike" kern="1200" cap="none" spc="0" normalizeH="0" baseline="0" noProof="0">
              <a:ln>
                <a:noFill/>
              </a:ln>
              <a:solidFill>
                <a:srgbClr val="FFFFFF"/>
              </a:solidFill>
              <a:effectLst/>
              <a:uLnTx/>
              <a:uFillTx/>
              <a:latin typeface="Poppins"/>
              <a:ea typeface="+mn-ea"/>
              <a:cs typeface="+mn-cs"/>
            </a:endParaRPr>
          </a:p>
          <a:p>
            <a:pPr marL="528410" marR="0" lvl="1" indent="-264205" algn="l" defTabSz="914400" rtl="0" eaLnBrk="1" fontAlgn="auto" latinLnBrk="0" hangingPunct="1">
              <a:lnSpc>
                <a:spcPts val="3915"/>
              </a:lnSpc>
              <a:spcBef>
                <a:spcPts val="0"/>
              </a:spcBef>
              <a:spcAft>
                <a:spcPts val="0"/>
              </a:spcAft>
              <a:buClrTx/>
              <a:buSzTx/>
              <a:buFont typeface="Arial"/>
              <a:buChar char="•"/>
              <a:tabLst/>
              <a:defRPr/>
            </a:pPr>
            <a:r>
              <a:rPr kumimoji="0" lang="en-US" sz="2447" b="0" i="0" u="none" strike="noStrike" kern="1200" cap="none" spc="0" normalizeH="0" baseline="0" noProof="0">
                <a:ln>
                  <a:noFill/>
                </a:ln>
                <a:solidFill>
                  <a:srgbClr val="FFFFFF"/>
                </a:solidFill>
                <a:effectLst/>
                <a:uLnTx/>
                <a:uFillTx/>
                <a:latin typeface="Poppins"/>
                <a:ea typeface="+mn-ea"/>
                <a:cs typeface="+mn-cs"/>
              </a:rPr>
              <a:t>Amazon has a large Development Centre located in </a:t>
            </a:r>
            <a:r>
              <a:rPr kumimoji="0" lang="en-US" sz="2447" b="0" i="0" u="none" strike="noStrike" kern="1200" cap="none" spc="0" normalizeH="0" baseline="0" noProof="0">
                <a:ln>
                  <a:noFill/>
                </a:ln>
                <a:solidFill>
                  <a:srgbClr val="FFFFFF"/>
                </a:solidFill>
                <a:effectLst/>
                <a:uLnTx/>
                <a:uFillTx/>
                <a:latin typeface="Poppins Bold"/>
                <a:ea typeface="+mn-ea"/>
                <a:cs typeface="+mn-cs"/>
              </a:rPr>
              <a:t>Cambridge</a:t>
            </a:r>
            <a:r>
              <a:rPr kumimoji="0" lang="en-US" sz="2447" b="0" i="0" u="none" strike="noStrike" kern="1200" cap="none" spc="0" normalizeH="0" baseline="0" noProof="0">
                <a:ln>
                  <a:noFill/>
                </a:ln>
                <a:solidFill>
                  <a:srgbClr val="FFFFFF"/>
                </a:solidFill>
                <a:effectLst/>
                <a:uLnTx/>
                <a:uFillTx/>
                <a:latin typeface="Poppins"/>
                <a:ea typeface="+mn-ea"/>
                <a:cs typeface="+mn-cs"/>
              </a:rPr>
              <a:t>, with an array of opportunities for careers in Digital, working on cutting edge services including Amazon Alexa, Amazon Devices and Amazon Web Services. There is also a large distribution centre in </a:t>
            </a:r>
            <a:r>
              <a:rPr kumimoji="0" lang="en-US" sz="2447" b="0" i="0" u="none" strike="noStrike" kern="1200" cap="none" spc="0" normalizeH="0" baseline="0" noProof="0">
                <a:ln>
                  <a:noFill/>
                </a:ln>
                <a:solidFill>
                  <a:srgbClr val="FFFFFF"/>
                </a:solidFill>
                <a:effectLst/>
                <a:uLnTx/>
                <a:uFillTx/>
                <a:latin typeface="Poppins Bold"/>
                <a:ea typeface="+mn-ea"/>
                <a:cs typeface="+mn-cs"/>
              </a:rPr>
              <a:t>Peterborough</a:t>
            </a:r>
            <a:r>
              <a:rPr kumimoji="0" lang="en-US" sz="2447" b="0" i="0" u="none" strike="noStrike" kern="1200" cap="none" spc="0" normalizeH="0" baseline="0" noProof="0">
                <a:ln>
                  <a:noFill/>
                </a:ln>
                <a:solidFill>
                  <a:srgbClr val="FFFFFF"/>
                </a:solidFill>
                <a:effectLst/>
                <a:uLnTx/>
                <a:uFillTx/>
                <a:latin typeface="Poppins"/>
                <a:ea typeface="+mn-ea"/>
                <a:cs typeface="+mn-cs"/>
              </a:rPr>
              <a:t>, with opportunities in logistics.</a:t>
            </a:r>
          </a:p>
          <a:p>
            <a:pPr marL="0" marR="0" lvl="0" indent="0" algn="l" defTabSz="914400" rtl="0" eaLnBrk="1" fontAlgn="auto" latinLnBrk="0" hangingPunct="1">
              <a:lnSpc>
                <a:spcPts val="3915"/>
              </a:lnSpc>
              <a:spcBef>
                <a:spcPts val="0"/>
              </a:spcBef>
              <a:spcAft>
                <a:spcPts val="0"/>
              </a:spcAft>
              <a:buClrTx/>
              <a:buSzTx/>
              <a:buFontTx/>
              <a:buNone/>
              <a:tabLst/>
              <a:defRPr/>
            </a:pPr>
            <a:endParaRPr kumimoji="0" lang="en-US" sz="2447" b="0" i="0" u="none" strike="noStrike" kern="1200" cap="none" spc="0" normalizeH="0" baseline="0" noProof="0">
              <a:ln>
                <a:noFill/>
              </a:ln>
              <a:solidFill>
                <a:srgbClr val="FFFFFF"/>
              </a:solidFill>
              <a:effectLst/>
              <a:uLnTx/>
              <a:uFillTx/>
              <a:latin typeface="Poppins"/>
              <a:ea typeface="+mn-ea"/>
              <a:cs typeface="+mn-cs"/>
            </a:endParaRPr>
          </a:p>
          <a:p>
            <a:pPr marL="528410" marR="0" lvl="1" indent="-264205" algn="l" defTabSz="914400" rtl="0" eaLnBrk="1" fontAlgn="auto" latinLnBrk="0" hangingPunct="1">
              <a:lnSpc>
                <a:spcPts val="3915"/>
              </a:lnSpc>
              <a:spcBef>
                <a:spcPts val="0"/>
              </a:spcBef>
              <a:spcAft>
                <a:spcPts val="0"/>
              </a:spcAft>
              <a:buClrTx/>
              <a:buSzTx/>
              <a:buFont typeface="Arial"/>
              <a:buChar char="•"/>
              <a:tabLst/>
              <a:defRPr/>
            </a:pPr>
            <a:r>
              <a:rPr kumimoji="0" lang="en-US" sz="2447" b="0" i="0" u="none" strike="noStrike" kern="1200" cap="none" spc="0" normalizeH="0" baseline="0" noProof="0">
                <a:ln>
                  <a:noFill/>
                </a:ln>
                <a:solidFill>
                  <a:srgbClr val="FFFFFF"/>
                </a:solidFill>
                <a:effectLst/>
                <a:uLnTx/>
                <a:uFillTx/>
                <a:latin typeface="Poppins"/>
                <a:ea typeface="+mn-ea"/>
                <a:cs typeface="+mn-cs"/>
              </a:rPr>
              <a:t>Most of these digital roles will require at least A Levels and possibly a degree or equivalent qualification in Software Development or Computing.</a:t>
            </a:r>
          </a:p>
        </p:txBody>
      </p:sp>
      <p:sp>
        <p:nvSpPr>
          <p:cNvPr id="6" name="TextBox 6"/>
          <p:cNvSpPr txBox="1"/>
          <p:nvPr/>
        </p:nvSpPr>
        <p:spPr>
          <a:xfrm>
            <a:off x="1028700" y="1175433"/>
            <a:ext cx="4537872" cy="1208877"/>
          </a:xfrm>
          <a:prstGeom prst="rect">
            <a:avLst/>
          </a:prstGeom>
        </p:spPr>
        <p:txBody>
          <a:bodyPr lIns="0" tIns="0" rIns="0" bIns="0" rtlCol="0" anchor="t">
            <a:spAutoFit/>
          </a:bodyPr>
          <a:lstStyle/>
          <a:p>
            <a:pPr marL="0" marR="0" lvl="0" indent="0" algn="l" defTabSz="914400" rtl="0" eaLnBrk="1" fontAlgn="auto" latinLnBrk="0" hangingPunct="1">
              <a:lnSpc>
                <a:spcPts val="8968"/>
              </a:lnSpc>
              <a:spcBef>
                <a:spcPts val="0"/>
              </a:spcBef>
              <a:spcAft>
                <a:spcPts val="0"/>
              </a:spcAft>
              <a:buClrTx/>
              <a:buSzTx/>
              <a:buFontTx/>
              <a:buNone/>
              <a:tabLst/>
              <a:defRPr/>
            </a:pPr>
            <a:r>
              <a:rPr kumimoji="0" lang="en-US" sz="8968" b="0" i="0" u="none" strike="noStrike" kern="1200" cap="none" spc="0" normalizeH="0" baseline="0" noProof="0">
                <a:ln>
                  <a:noFill/>
                </a:ln>
                <a:solidFill>
                  <a:srgbClr val="7D0D4D"/>
                </a:solidFill>
                <a:effectLst/>
                <a:uLnTx/>
                <a:uFillTx/>
                <a:latin typeface="Bebas Neue Bold"/>
                <a:ea typeface="+mn-ea"/>
                <a:cs typeface="+mn-cs"/>
              </a:rPr>
              <a:t>working at</a:t>
            </a:r>
          </a:p>
        </p:txBody>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89284" y="213970"/>
            <a:ext cx="5601271" cy="814730"/>
          </a:xfrm>
          <a:prstGeom prst="rect">
            <a:avLst/>
          </a:prstGeom>
        </p:spPr>
      </p:pic>
      <p:sp>
        <p:nvSpPr>
          <p:cNvPr id="8" name="TextBox 8"/>
          <p:cNvSpPr txBox="1"/>
          <p:nvPr/>
        </p:nvSpPr>
        <p:spPr>
          <a:xfrm>
            <a:off x="1267181" y="373380"/>
            <a:ext cx="4645478" cy="655320"/>
          </a:xfrm>
          <a:prstGeom prst="rect">
            <a:avLst/>
          </a:prstGeom>
        </p:spPr>
        <p:txBody>
          <a:bodyPr lIns="0" tIns="0" rIns="0" bIns="0" rtlCol="0" anchor="t">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800" b="0" i="0" u="none" strike="noStrike" kern="1200" cap="none" spc="0" normalizeH="0" baseline="0" noProof="0">
                <a:ln>
                  <a:noFill/>
                </a:ln>
                <a:solidFill>
                  <a:srgbClr val="D8B448"/>
                </a:solidFill>
                <a:effectLst/>
                <a:uLnTx/>
                <a:uFillTx/>
                <a:latin typeface="Bebas Neue Bold"/>
                <a:ea typeface="+mn-ea"/>
                <a:cs typeface="+mn-cs"/>
              </a:rPr>
              <a:t>EMPLOYER PROFILE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11032724" y="-60240"/>
            <a:ext cx="3621436" cy="3621436"/>
            <a:chOff x="0" y="0"/>
            <a:chExt cx="6238240" cy="6238240"/>
          </a:xfrm>
        </p:grpSpPr>
        <p:sp>
          <p:nvSpPr>
            <p:cNvPr id="3" name="Freeform 3"/>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231F20"/>
            </a:solidFill>
          </p:spPr>
        </p:sp>
      </p:grpSp>
      <p:grpSp>
        <p:nvGrpSpPr>
          <p:cNvPr id="4" name="Group 4"/>
          <p:cNvGrpSpPr/>
          <p:nvPr/>
        </p:nvGrpSpPr>
        <p:grpSpPr>
          <a:xfrm>
            <a:off x="14666564" y="-60240"/>
            <a:ext cx="3621436" cy="3621436"/>
            <a:chOff x="0" y="0"/>
            <a:chExt cx="6238240" cy="6238240"/>
          </a:xfrm>
        </p:grpSpPr>
        <p:sp>
          <p:nvSpPr>
            <p:cNvPr id="5" name="Freeform 5"/>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231F20"/>
            </a:solidFill>
          </p:spPr>
        </p:sp>
      </p:grpSp>
      <p:grpSp>
        <p:nvGrpSpPr>
          <p:cNvPr id="6" name="Group 6"/>
          <p:cNvGrpSpPr/>
          <p:nvPr/>
        </p:nvGrpSpPr>
        <p:grpSpPr>
          <a:xfrm>
            <a:off x="12229200" y="3423600"/>
            <a:ext cx="4917600" cy="4118400"/>
            <a:chOff x="0" y="0"/>
            <a:chExt cx="812800" cy="769416"/>
          </a:xfrm>
        </p:grpSpPr>
        <p:sp>
          <p:nvSpPr>
            <p:cNvPr id="7" name="Freeform 7"/>
            <p:cNvSpPr/>
            <p:nvPr/>
          </p:nvSpPr>
          <p:spPr>
            <a:xfrm>
              <a:off x="130998" y="0"/>
              <a:ext cx="550803" cy="769416"/>
            </a:xfrm>
            <a:custGeom>
              <a:avLst/>
              <a:gdLst/>
              <a:ahLst/>
              <a:cxnLst/>
              <a:rect l="l" t="t" r="r" b="b"/>
              <a:pathLst>
                <a:path w="550803" h="769416">
                  <a:moveTo>
                    <a:pt x="275402" y="0"/>
                  </a:moveTo>
                  <a:cubicBezTo>
                    <a:pt x="440080" y="56075"/>
                    <a:pt x="550804" y="210745"/>
                    <a:pt x="550804" y="384708"/>
                  </a:cubicBezTo>
                  <a:cubicBezTo>
                    <a:pt x="550804" y="558671"/>
                    <a:pt x="440080" y="713341"/>
                    <a:pt x="275402" y="769416"/>
                  </a:cubicBezTo>
                  <a:cubicBezTo>
                    <a:pt x="110724" y="713341"/>
                    <a:pt x="0" y="558671"/>
                    <a:pt x="0" y="384708"/>
                  </a:cubicBezTo>
                  <a:cubicBezTo>
                    <a:pt x="0" y="210745"/>
                    <a:pt x="110724" y="56075"/>
                    <a:pt x="275402" y="0"/>
                  </a:cubicBezTo>
                  <a:close/>
                </a:path>
              </a:pathLst>
            </a:custGeom>
            <a:solidFill>
              <a:srgbClr val="231F20"/>
            </a:solidFill>
          </p:spPr>
        </p:sp>
        <p:sp>
          <p:nvSpPr>
            <p:cNvPr id="8" name="TextBox 8"/>
            <p:cNvSpPr txBox="1"/>
            <p:nvPr/>
          </p:nvSpPr>
          <p:spPr>
            <a:xfrm>
              <a:off x="76200" y="-76200"/>
              <a:ext cx="660400" cy="812800"/>
            </a:xfrm>
            <a:prstGeom prst="rect">
              <a:avLst/>
            </a:prstGeom>
          </p:spPr>
          <p:txBody>
            <a:bodyPr lIns="50800" tIns="50800" rIns="50800" bIns="50800" rtlCol="0" anchor="ctr"/>
            <a:lstStyle/>
            <a:p>
              <a:pPr algn="ctr">
                <a:lnSpc>
                  <a:spcPts val="5120"/>
                </a:lnSpc>
              </a:pPr>
              <a:r>
                <a:rPr lang="en-US" sz="3200" dirty="0">
                  <a:solidFill>
                    <a:srgbClr val="FFFFFF"/>
                  </a:solidFill>
                  <a:latin typeface="Poppins Bold"/>
                </a:rPr>
                <a:t>Skills</a:t>
              </a:r>
            </a:p>
            <a:p>
              <a:pPr algn="ctr">
                <a:lnSpc>
                  <a:spcPts val="3039"/>
                </a:lnSpc>
              </a:pPr>
              <a:r>
                <a:rPr lang="en-US" sz="1899" dirty="0">
                  <a:solidFill>
                    <a:srgbClr val="FFFFFF"/>
                  </a:solidFill>
                  <a:latin typeface="Poppins"/>
                </a:rPr>
                <a:t>Creative Thinking</a:t>
              </a:r>
            </a:p>
            <a:p>
              <a:pPr algn="ctr">
                <a:lnSpc>
                  <a:spcPts val="3039"/>
                </a:lnSpc>
              </a:pPr>
              <a:r>
                <a:rPr lang="en-US" sz="1899" dirty="0">
                  <a:solidFill>
                    <a:srgbClr val="FFFFFF"/>
                  </a:solidFill>
                  <a:latin typeface="Poppins"/>
                </a:rPr>
                <a:t>IT skills</a:t>
              </a:r>
            </a:p>
            <a:p>
              <a:pPr algn="ctr">
                <a:lnSpc>
                  <a:spcPts val="3039"/>
                </a:lnSpc>
              </a:pPr>
              <a:r>
                <a:rPr lang="en-US" sz="1899" dirty="0">
                  <a:solidFill>
                    <a:srgbClr val="FFFFFF"/>
                  </a:solidFill>
                  <a:latin typeface="Poppins"/>
                </a:rPr>
                <a:t>Communication</a:t>
              </a:r>
            </a:p>
            <a:p>
              <a:pPr algn="ctr">
                <a:lnSpc>
                  <a:spcPts val="3039"/>
                </a:lnSpc>
              </a:pPr>
              <a:r>
                <a:rPr lang="en-US" sz="1899" dirty="0">
                  <a:solidFill>
                    <a:srgbClr val="FFFFFF"/>
                  </a:solidFill>
                  <a:latin typeface="Poppins"/>
                </a:rPr>
                <a:t>Working as part of a </a:t>
              </a:r>
            </a:p>
            <a:p>
              <a:pPr algn="ctr">
                <a:lnSpc>
                  <a:spcPts val="3039"/>
                </a:lnSpc>
              </a:pPr>
              <a:r>
                <a:rPr lang="en-US" sz="1899" dirty="0">
                  <a:solidFill>
                    <a:srgbClr val="FFFFFF"/>
                  </a:solidFill>
                  <a:latin typeface="Poppins"/>
                </a:rPr>
                <a:t>team</a:t>
              </a:r>
            </a:p>
          </p:txBody>
        </p:sp>
      </p:grpSp>
      <p:grpSp>
        <p:nvGrpSpPr>
          <p:cNvPr id="9" name="Group 9"/>
          <p:cNvGrpSpPr/>
          <p:nvPr/>
        </p:nvGrpSpPr>
        <p:grpSpPr>
          <a:xfrm>
            <a:off x="688888" y="1341150"/>
            <a:ext cx="9040143" cy="1382421"/>
            <a:chOff x="0" y="0"/>
            <a:chExt cx="2380943" cy="364094"/>
          </a:xfrm>
        </p:grpSpPr>
        <p:sp>
          <p:nvSpPr>
            <p:cNvPr id="10" name="Freeform 10"/>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231F20"/>
            </a:solidFill>
          </p:spPr>
        </p:sp>
        <p:sp>
          <p:nvSpPr>
            <p:cNvPr id="11" name="TextBox 11"/>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grpSp>
        <p:nvGrpSpPr>
          <p:cNvPr id="12" name="Group 12"/>
          <p:cNvGrpSpPr/>
          <p:nvPr/>
        </p:nvGrpSpPr>
        <p:grpSpPr>
          <a:xfrm>
            <a:off x="958589" y="4441958"/>
            <a:ext cx="5441381" cy="3199868"/>
            <a:chOff x="0" y="0"/>
            <a:chExt cx="6586034" cy="3872994"/>
          </a:xfrm>
        </p:grpSpPr>
        <p:sp>
          <p:nvSpPr>
            <p:cNvPr id="13" name="Freeform 13"/>
            <p:cNvSpPr/>
            <p:nvPr/>
          </p:nvSpPr>
          <p:spPr>
            <a:xfrm>
              <a:off x="0" y="0"/>
              <a:ext cx="6586034" cy="3872994"/>
            </a:xfrm>
            <a:custGeom>
              <a:avLst/>
              <a:gdLst/>
              <a:ahLst/>
              <a:cxnLst/>
              <a:rect l="l" t="t" r="r" b="b"/>
              <a:pathLst>
                <a:path w="6586034" h="3872994">
                  <a:moveTo>
                    <a:pt x="6586034" y="279400"/>
                  </a:moveTo>
                  <a:lnTo>
                    <a:pt x="6586034" y="0"/>
                  </a:lnTo>
                  <a:lnTo>
                    <a:pt x="0" y="0"/>
                  </a:lnTo>
                  <a:lnTo>
                    <a:pt x="0" y="3872994"/>
                  </a:lnTo>
                  <a:lnTo>
                    <a:pt x="6586034" y="3872994"/>
                  </a:lnTo>
                  <a:lnTo>
                    <a:pt x="6586034" y="279400"/>
                  </a:lnTo>
                  <a:close/>
                  <a:moveTo>
                    <a:pt x="6507293" y="279400"/>
                  </a:moveTo>
                  <a:lnTo>
                    <a:pt x="6507293" y="3794254"/>
                  </a:lnTo>
                  <a:lnTo>
                    <a:pt x="78740" y="3794254"/>
                  </a:lnTo>
                  <a:lnTo>
                    <a:pt x="78740" y="78740"/>
                  </a:lnTo>
                  <a:lnTo>
                    <a:pt x="6507293" y="78740"/>
                  </a:lnTo>
                  <a:lnTo>
                    <a:pt x="6507293" y="279400"/>
                  </a:lnTo>
                  <a:close/>
                </a:path>
              </a:pathLst>
            </a:custGeom>
            <a:solidFill>
              <a:srgbClr val="000000"/>
            </a:solidFill>
          </p:spPr>
        </p:sp>
      </p:grpSp>
      <p:grpSp>
        <p:nvGrpSpPr>
          <p:cNvPr id="14" name="Group 14"/>
          <p:cNvGrpSpPr/>
          <p:nvPr/>
        </p:nvGrpSpPr>
        <p:grpSpPr>
          <a:xfrm>
            <a:off x="6643587" y="4441958"/>
            <a:ext cx="5767182" cy="3199868"/>
            <a:chOff x="0" y="0"/>
            <a:chExt cx="6980370" cy="3872994"/>
          </a:xfrm>
        </p:grpSpPr>
        <p:sp>
          <p:nvSpPr>
            <p:cNvPr id="15" name="Freeform 15"/>
            <p:cNvSpPr/>
            <p:nvPr/>
          </p:nvSpPr>
          <p:spPr>
            <a:xfrm>
              <a:off x="0" y="0"/>
              <a:ext cx="6980370" cy="3872994"/>
            </a:xfrm>
            <a:custGeom>
              <a:avLst/>
              <a:gdLst/>
              <a:ahLst/>
              <a:cxnLst/>
              <a:rect l="l" t="t" r="r" b="b"/>
              <a:pathLst>
                <a:path w="6980370" h="3872994">
                  <a:moveTo>
                    <a:pt x="6980370" y="279400"/>
                  </a:moveTo>
                  <a:lnTo>
                    <a:pt x="6980370" y="0"/>
                  </a:lnTo>
                  <a:lnTo>
                    <a:pt x="0" y="0"/>
                  </a:lnTo>
                  <a:lnTo>
                    <a:pt x="0" y="3872994"/>
                  </a:lnTo>
                  <a:lnTo>
                    <a:pt x="6980370" y="3872994"/>
                  </a:lnTo>
                  <a:lnTo>
                    <a:pt x="6980370" y="279400"/>
                  </a:lnTo>
                  <a:close/>
                  <a:moveTo>
                    <a:pt x="6901630" y="279400"/>
                  </a:moveTo>
                  <a:lnTo>
                    <a:pt x="6901630" y="3794254"/>
                  </a:lnTo>
                  <a:lnTo>
                    <a:pt x="78740" y="3794254"/>
                  </a:lnTo>
                  <a:lnTo>
                    <a:pt x="78740" y="78740"/>
                  </a:lnTo>
                  <a:lnTo>
                    <a:pt x="6901630" y="78740"/>
                  </a:lnTo>
                  <a:lnTo>
                    <a:pt x="6901630" y="279400"/>
                  </a:lnTo>
                  <a:close/>
                </a:path>
              </a:pathLst>
            </a:custGeom>
            <a:solidFill>
              <a:srgbClr val="000000"/>
            </a:solidFill>
          </p:spPr>
        </p:sp>
      </p:grpSp>
      <p:grpSp>
        <p:nvGrpSpPr>
          <p:cNvPr id="16" name="Group 16"/>
          <p:cNvGrpSpPr/>
          <p:nvPr/>
        </p:nvGrpSpPr>
        <p:grpSpPr>
          <a:xfrm>
            <a:off x="3297636" y="7047587"/>
            <a:ext cx="11616224" cy="2335287"/>
            <a:chOff x="0" y="0"/>
            <a:chExt cx="3059417" cy="615055"/>
          </a:xfrm>
        </p:grpSpPr>
        <p:sp>
          <p:nvSpPr>
            <p:cNvPr id="17" name="Freeform 17"/>
            <p:cNvSpPr/>
            <p:nvPr/>
          </p:nvSpPr>
          <p:spPr>
            <a:xfrm>
              <a:off x="0" y="0"/>
              <a:ext cx="3059417" cy="615055"/>
            </a:xfrm>
            <a:custGeom>
              <a:avLst/>
              <a:gdLst/>
              <a:ahLst/>
              <a:cxnLst/>
              <a:rect l="l" t="t" r="r" b="b"/>
              <a:pathLst>
                <a:path w="3059417" h="615055">
                  <a:moveTo>
                    <a:pt x="3059417" y="307527"/>
                  </a:moveTo>
                  <a:lnTo>
                    <a:pt x="2653017" y="0"/>
                  </a:lnTo>
                  <a:lnTo>
                    <a:pt x="2653017" y="203200"/>
                  </a:lnTo>
                  <a:lnTo>
                    <a:pt x="0" y="203200"/>
                  </a:lnTo>
                  <a:lnTo>
                    <a:pt x="0" y="411855"/>
                  </a:lnTo>
                  <a:lnTo>
                    <a:pt x="2653017" y="411855"/>
                  </a:lnTo>
                  <a:lnTo>
                    <a:pt x="2653017" y="615055"/>
                  </a:lnTo>
                  <a:lnTo>
                    <a:pt x="3059417" y="307527"/>
                  </a:lnTo>
                  <a:close/>
                </a:path>
              </a:pathLst>
            </a:custGeom>
            <a:solidFill>
              <a:srgbClr val="231F20"/>
            </a:solidFill>
          </p:spPr>
        </p:sp>
        <p:sp>
          <p:nvSpPr>
            <p:cNvPr id="18" name="TextBox 18"/>
            <p:cNvSpPr txBox="1"/>
            <p:nvPr/>
          </p:nvSpPr>
          <p:spPr>
            <a:xfrm>
              <a:off x="0" y="88900"/>
              <a:ext cx="711200" cy="520700"/>
            </a:xfrm>
            <a:prstGeom prst="rect">
              <a:avLst/>
            </a:prstGeom>
          </p:spPr>
          <p:txBody>
            <a:bodyPr lIns="50800" tIns="50800" rIns="50800" bIns="50800" rtlCol="0" anchor="ctr"/>
            <a:lstStyle/>
            <a:p>
              <a:pPr algn="ctr">
                <a:lnSpc>
                  <a:spcPts val="3839"/>
                </a:lnSpc>
              </a:pPr>
              <a:endParaRPr/>
            </a:p>
          </p:txBody>
        </p:sp>
      </p:grpSp>
      <p:pic>
        <p:nvPicPr>
          <p:cNvPr id="19" name="Picture 19"/>
          <p:cNvPicPr>
            <a:picLocks noChangeAspect="1"/>
          </p:cNvPicPr>
          <p:nvPr/>
        </p:nvPicPr>
        <p:blipFill>
          <a:blip r:embed="rId2"/>
          <a:srcRect/>
          <a:stretch>
            <a:fillRect/>
          </a:stretch>
        </p:blipFill>
        <p:spPr>
          <a:xfrm>
            <a:off x="4504592" y="7863046"/>
            <a:ext cx="704367" cy="704367"/>
          </a:xfrm>
          <a:prstGeom prst="rect">
            <a:avLst/>
          </a:prstGeom>
        </p:spPr>
      </p:pic>
      <p:pic>
        <p:nvPicPr>
          <p:cNvPr id="20" name="Picture 20"/>
          <p:cNvPicPr>
            <a:picLocks noChangeAspect="1"/>
          </p:cNvPicPr>
          <p:nvPr/>
        </p:nvPicPr>
        <p:blipFill>
          <a:blip r:embed="rId3"/>
          <a:srcRect/>
          <a:stretch>
            <a:fillRect/>
          </a:stretch>
        </p:blipFill>
        <p:spPr>
          <a:xfrm>
            <a:off x="11140249" y="7855255"/>
            <a:ext cx="719951" cy="719951"/>
          </a:xfrm>
          <a:prstGeom prst="rect">
            <a:avLst/>
          </a:prstGeom>
        </p:spPr>
      </p:pic>
      <p:pic>
        <p:nvPicPr>
          <p:cNvPr id="21" name="Picture 21"/>
          <p:cNvPicPr>
            <a:picLocks noChangeAspect="1"/>
          </p:cNvPicPr>
          <p:nvPr/>
        </p:nvPicPr>
        <p:blipFill>
          <a:blip r:embed="rId4"/>
          <a:srcRect t="906" b="906"/>
          <a:stretch>
            <a:fillRect/>
          </a:stretch>
        </p:blipFill>
        <p:spPr>
          <a:xfrm>
            <a:off x="1106701" y="7569438"/>
            <a:ext cx="1467035" cy="1585067"/>
          </a:xfrm>
          <a:prstGeom prst="rect">
            <a:avLst/>
          </a:prstGeom>
        </p:spPr>
      </p:pic>
      <p:pic>
        <p:nvPicPr>
          <p:cNvPr id="22" name="Picture 22"/>
          <p:cNvPicPr>
            <a:picLocks noChangeAspect="1"/>
          </p:cNvPicPr>
          <p:nvPr/>
        </p:nvPicPr>
        <p:blipFill>
          <a:blip r:embed="rId5"/>
          <a:srcRect/>
          <a:stretch>
            <a:fillRect/>
          </a:stretch>
        </p:blipFill>
        <p:spPr>
          <a:xfrm>
            <a:off x="15333354" y="7421614"/>
            <a:ext cx="1401972" cy="1587233"/>
          </a:xfrm>
          <a:prstGeom prst="rect">
            <a:avLst/>
          </a:prstGeom>
        </p:spPr>
      </p:pic>
      <p:pic>
        <p:nvPicPr>
          <p:cNvPr id="23" name="Picture 23"/>
          <p:cNvPicPr>
            <a:picLocks noChangeAspect="1"/>
          </p:cNvPicPr>
          <p:nvPr/>
        </p:nvPicPr>
        <p:blipFill>
          <a:blip r:embed="rId6"/>
          <a:srcRect/>
          <a:stretch>
            <a:fillRect/>
          </a:stretch>
        </p:blipFill>
        <p:spPr>
          <a:xfrm>
            <a:off x="10055758" y="242818"/>
            <a:ext cx="1008291" cy="993946"/>
          </a:xfrm>
          <a:prstGeom prst="rect">
            <a:avLst/>
          </a:prstGeom>
        </p:spPr>
      </p:pic>
      <p:sp>
        <p:nvSpPr>
          <p:cNvPr id="24" name="TextBox 24"/>
          <p:cNvSpPr txBox="1"/>
          <p:nvPr/>
        </p:nvSpPr>
        <p:spPr>
          <a:xfrm>
            <a:off x="4056048" y="474057"/>
            <a:ext cx="6597504" cy="770890"/>
          </a:xfrm>
          <a:prstGeom prst="rect">
            <a:avLst/>
          </a:prstGeom>
        </p:spPr>
        <p:txBody>
          <a:bodyPr lIns="0" tIns="0" rIns="0" bIns="0" rtlCol="0" anchor="t">
            <a:spAutoFit/>
          </a:bodyPr>
          <a:lstStyle/>
          <a:p>
            <a:pPr>
              <a:lnSpc>
                <a:spcPts val="5600"/>
              </a:lnSpc>
            </a:pPr>
            <a:r>
              <a:rPr lang="en-US" sz="5600">
                <a:solidFill>
                  <a:srgbClr val="000000"/>
                </a:solidFill>
                <a:latin typeface="Bebas Neue Bold"/>
              </a:rPr>
              <a:t>ADVANCED MANUFACTURING</a:t>
            </a:r>
          </a:p>
        </p:txBody>
      </p:sp>
      <p:sp>
        <p:nvSpPr>
          <p:cNvPr id="25" name="TextBox 25"/>
          <p:cNvSpPr txBox="1"/>
          <p:nvPr/>
        </p:nvSpPr>
        <p:spPr>
          <a:xfrm>
            <a:off x="11032724"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Average Salary:</a:t>
            </a:r>
          </a:p>
        </p:txBody>
      </p:sp>
      <p:sp>
        <p:nvSpPr>
          <p:cNvPr id="26" name="TextBox 26"/>
          <p:cNvSpPr txBox="1"/>
          <p:nvPr/>
        </p:nvSpPr>
        <p:spPr>
          <a:xfrm>
            <a:off x="1028700" y="464215"/>
            <a:ext cx="4537872" cy="876935"/>
          </a:xfrm>
          <a:prstGeom prst="rect">
            <a:avLst/>
          </a:prstGeom>
        </p:spPr>
        <p:txBody>
          <a:bodyPr lIns="0" tIns="0" rIns="0" bIns="0" rtlCol="0" anchor="t">
            <a:spAutoFit/>
          </a:bodyPr>
          <a:lstStyle/>
          <a:p>
            <a:pPr>
              <a:lnSpc>
                <a:spcPts val="6399"/>
              </a:lnSpc>
            </a:pPr>
            <a:r>
              <a:rPr lang="en-US" sz="6399">
                <a:solidFill>
                  <a:srgbClr val="B91646"/>
                </a:solidFill>
                <a:latin typeface="Bebas Neue Bold"/>
              </a:rPr>
              <a:t>CAREERS IN</a:t>
            </a:r>
          </a:p>
        </p:txBody>
      </p:sp>
      <p:sp>
        <p:nvSpPr>
          <p:cNvPr id="27" name="TextBox 27"/>
          <p:cNvSpPr txBox="1"/>
          <p:nvPr/>
        </p:nvSpPr>
        <p:spPr>
          <a:xfrm>
            <a:off x="14654160"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Number of Jobs:</a:t>
            </a:r>
          </a:p>
        </p:txBody>
      </p:sp>
      <p:sp>
        <p:nvSpPr>
          <p:cNvPr id="28" name="TextBox 28"/>
          <p:cNvSpPr txBox="1"/>
          <p:nvPr/>
        </p:nvSpPr>
        <p:spPr>
          <a:xfrm>
            <a:off x="7601132" y="1886323"/>
            <a:ext cx="9525" cy="580390"/>
          </a:xfrm>
          <a:prstGeom prst="rect">
            <a:avLst/>
          </a:prstGeom>
        </p:spPr>
        <p:txBody>
          <a:bodyPr lIns="0" tIns="0" rIns="0" bIns="0" rtlCol="0" anchor="t">
            <a:spAutoFit/>
          </a:bodyPr>
          <a:lstStyle/>
          <a:p>
            <a:pPr algn="ctr">
              <a:lnSpc>
                <a:spcPts val="4759"/>
              </a:lnSpc>
            </a:pPr>
            <a:endParaRPr/>
          </a:p>
        </p:txBody>
      </p:sp>
      <p:sp>
        <p:nvSpPr>
          <p:cNvPr id="29" name="TextBox 29"/>
          <p:cNvSpPr txBox="1"/>
          <p:nvPr/>
        </p:nvSpPr>
        <p:spPr>
          <a:xfrm>
            <a:off x="868689" y="1416741"/>
            <a:ext cx="8892210" cy="1500505"/>
          </a:xfrm>
          <a:prstGeom prst="rect">
            <a:avLst/>
          </a:prstGeom>
        </p:spPr>
        <p:txBody>
          <a:bodyPr lIns="0" tIns="0" rIns="0" bIns="0" rtlCol="0" anchor="t">
            <a:spAutoFit/>
          </a:bodyPr>
          <a:lstStyle/>
          <a:p>
            <a:pPr algn="ctr">
              <a:lnSpc>
                <a:spcPts val="3919"/>
              </a:lnSpc>
              <a:spcBef>
                <a:spcPct val="0"/>
              </a:spcBef>
            </a:pPr>
            <a:r>
              <a:rPr lang="en-US" sz="2799">
                <a:solidFill>
                  <a:srgbClr val="FFFFFF"/>
                </a:solidFill>
                <a:latin typeface="Poppins Bold Italics"/>
              </a:rPr>
              <a:t>The production of goods using cutting edge technologies and techniques</a:t>
            </a:r>
          </a:p>
          <a:p>
            <a:pPr algn="ctr">
              <a:lnSpc>
                <a:spcPts val="3919"/>
              </a:lnSpc>
              <a:spcBef>
                <a:spcPct val="0"/>
              </a:spcBef>
            </a:pPr>
            <a:endParaRPr lang="en-US" sz="2799">
              <a:solidFill>
                <a:srgbClr val="FFFFFF"/>
              </a:solidFill>
              <a:latin typeface="Poppins Bold Italics"/>
            </a:endParaRPr>
          </a:p>
        </p:txBody>
      </p:sp>
      <p:sp>
        <p:nvSpPr>
          <p:cNvPr id="30" name="TextBox 30"/>
          <p:cNvSpPr txBox="1"/>
          <p:nvPr/>
        </p:nvSpPr>
        <p:spPr>
          <a:xfrm>
            <a:off x="958589" y="4480058"/>
            <a:ext cx="5441381"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Early Career Opportunities</a:t>
            </a:r>
          </a:p>
        </p:txBody>
      </p:sp>
      <p:sp>
        <p:nvSpPr>
          <p:cNvPr id="31" name="TextBox 31"/>
          <p:cNvSpPr txBox="1"/>
          <p:nvPr/>
        </p:nvSpPr>
        <p:spPr>
          <a:xfrm>
            <a:off x="1465212" y="5187266"/>
            <a:ext cx="4428135" cy="2284730"/>
          </a:xfrm>
          <a:prstGeom prst="rect">
            <a:avLst/>
          </a:prstGeom>
        </p:spPr>
        <p:txBody>
          <a:bodyPr lIns="0" tIns="0" rIns="0" bIns="0" rtlCol="0" anchor="t">
            <a:spAutoFit/>
          </a:bodyPr>
          <a:lstStyle/>
          <a:p>
            <a:pPr marL="410211" lvl="1" indent="-205106">
              <a:lnSpc>
                <a:spcPts val="3040"/>
              </a:lnSpc>
              <a:buFont typeface="Arial"/>
              <a:buChar char="•"/>
            </a:pPr>
            <a:r>
              <a:rPr lang="en-US" sz="1900">
                <a:solidFill>
                  <a:srgbClr val="000000"/>
                </a:solidFill>
                <a:latin typeface="Poppins"/>
              </a:rPr>
              <a:t>Computer-aided Design Technician</a:t>
            </a:r>
          </a:p>
          <a:p>
            <a:pPr marL="410211" lvl="1" indent="-205106">
              <a:lnSpc>
                <a:spcPts val="3040"/>
              </a:lnSpc>
              <a:buFont typeface="Arial"/>
              <a:buChar char="•"/>
            </a:pPr>
            <a:r>
              <a:rPr lang="en-US" sz="1900">
                <a:solidFill>
                  <a:srgbClr val="000000"/>
                </a:solidFill>
                <a:latin typeface="Poppins"/>
              </a:rPr>
              <a:t>Robotics Engineer</a:t>
            </a:r>
          </a:p>
          <a:p>
            <a:pPr marL="410211" lvl="1" indent="-205106">
              <a:lnSpc>
                <a:spcPts val="3040"/>
              </a:lnSpc>
              <a:buFont typeface="Arial"/>
              <a:buChar char="•"/>
            </a:pPr>
            <a:r>
              <a:rPr lang="en-US" sz="1900">
                <a:solidFill>
                  <a:srgbClr val="000000"/>
                </a:solidFill>
                <a:latin typeface="Poppins"/>
              </a:rPr>
              <a:t>Wielder</a:t>
            </a:r>
          </a:p>
          <a:p>
            <a:pPr marL="410211" lvl="1" indent="-205106">
              <a:lnSpc>
                <a:spcPts val="3040"/>
              </a:lnSpc>
              <a:buFont typeface="Arial"/>
              <a:buChar char="•"/>
            </a:pPr>
            <a:r>
              <a:rPr lang="en-US" sz="1900">
                <a:solidFill>
                  <a:srgbClr val="000000"/>
                </a:solidFill>
                <a:latin typeface="Poppins"/>
              </a:rPr>
              <a:t>Production Engineer</a:t>
            </a:r>
          </a:p>
          <a:p>
            <a:pPr marL="410211" lvl="1" indent="-205106">
              <a:lnSpc>
                <a:spcPts val="3040"/>
              </a:lnSpc>
              <a:buFont typeface="Arial"/>
              <a:buChar char="•"/>
            </a:pPr>
            <a:r>
              <a:rPr lang="en-US" sz="1900">
                <a:solidFill>
                  <a:srgbClr val="000000"/>
                </a:solidFill>
                <a:latin typeface="Poppins"/>
              </a:rPr>
              <a:t>Factory Operative </a:t>
            </a:r>
          </a:p>
        </p:txBody>
      </p:sp>
      <p:sp>
        <p:nvSpPr>
          <p:cNvPr id="32" name="TextBox 32"/>
          <p:cNvSpPr txBox="1"/>
          <p:nvPr/>
        </p:nvSpPr>
        <p:spPr>
          <a:xfrm>
            <a:off x="7404298" y="4480058"/>
            <a:ext cx="4164955"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Essential Qualifications </a:t>
            </a:r>
          </a:p>
        </p:txBody>
      </p:sp>
      <p:sp>
        <p:nvSpPr>
          <p:cNvPr id="33" name="TextBox 33"/>
          <p:cNvSpPr txBox="1"/>
          <p:nvPr/>
        </p:nvSpPr>
        <p:spPr>
          <a:xfrm>
            <a:off x="6872872" y="4906980"/>
            <a:ext cx="5308612" cy="2665730"/>
          </a:xfrm>
          <a:prstGeom prst="rect">
            <a:avLst/>
          </a:prstGeom>
        </p:spPr>
        <p:txBody>
          <a:bodyPr lIns="0" tIns="0" rIns="0" bIns="0" rtlCol="0" anchor="t">
            <a:spAutoFit/>
          </a:bodyPr>
          <a:lstStyle/>
          <a:p>
            <a:pPr marL="410211" lvl="1" indent="-205106">
              <a:lnSpc>
                <a:spcPts val="3040"/>
              </a:lnSpc>
              <a:buFont typeface="Arial"/>
              <a:buChar char="•"/>
            </a:pPr>
            <a:r>
              <a:rPr lang="en-US" sz="1900" dirty="0">
                <a:solidFill>
                  <a:srgbClr val="000000"/>
                </a:solidFill>
                <a:latin typeface="Poppins"/>
              </a:rPr>
              <a:t>For Engineering roles, a Science, Technology, Engineering or Maths (STEM) qualification will be required, either a degree, or T Levels and an Apprenticeship. </a:t>
            </a:r>
          </a:p>
          <a:p>
            <a:pPr marL="410211" lvl="1" indent="-205106">
              <a:lnSpc>
                <a:spcPts val="3040"/>
              </a:lnSpc>
              <a:spcBef>
                <a:spcPct val="0"/>
              </a:spcBef>
              <a:buFont typeface="Arial"/>
              <a:buChar char="•"/>
            </a:pPr>
            <a:r>
              <a:rPr lang="en-US" sz="1900" dirty="0">
                <a:solidFill>
                  <a:srgbClr val="000000"/>
                </a:solidFill>
                <a:latin typeface="Poppins"/>
              </a:rPr>
              <a:t>For practical roles in particular there is an emphasis on vocational education.</a:t>
            </a:r>
          </a:p>
        </p:txBody>
      </p:sp>
      <p:sp>
        <p:nvSpPr>
          <p:cNvPr id="34" name="TextBox 34"/>
          <p:cNvSpPr txBox="1"/>
          <p:nvPr/>
        </p:nvSpPr>
        <p:spPr>
          <a:xfrm>
            <a:off x="14666564" y="1093888"/>
            <a:ext cx="3621436" cy="868680"/>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22,000</a:t>
            </a:r>
          </a:p>
        </p:txBody>
      </p:sp>
      <p:sp>
        <p:nvSpPr>
          <p:cNvPr id="35" name="TextBox 35"/>
          <p:cNvSpPr txBox="1"/>
          <p:nvPr/>
        </p:nvSpPr>
        <p:spPr>
          <a:xfrm>
            <a:off x="11064049" y="1093888"/>
            <a:ext cx="3621436" cy="868680"/>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£38,500</a:t>
            </a:r>
          </a:p>
        </p:txBody>
      </p:sp>
      <p:sp>
        <p:nvSpPr>
          <p:cNvPr id="36" name="TextBox 36"/>
          <p:cNvSpPr txBox="1"/>
          <p:nvPr/>
        </p:nvSpPr>
        <p:spPr>
          <a:xfrm>
            <a:off x="2717205" y="8843639"/>
            <a:ext cx="3993402" cy="111188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A Levels</a:t>
            </a:r>
          </a:p>
          <a:p>
            <a:pPr algn="ctr">
              <a:lnSpc>
                <a:spcPts val="2239"/>
              </a:lnSpc>
            </a:pPr>
            <a:r>
              <a:rPr lang="en-US" sz="1599">
                <a:solidFill>
                  <a:srgbClr val="000000"/>
                </a:solidFill>
                <a:latin typeface="Poppins"/>
              </a:rPr>
              <a:t>In subjects such as Maths and science</a:t>
            </a:r>
          </a:p>
          <a:p>
            <a:pPr algn="ctr">
              <a:lnSpc>
                <a:spcPts val="2239"/>
              </a:lnSpc>
            </a:pPr>
            <a:r>
              <a:rPr lang="en-US" sz="1599">
                <a:solidFill>
                  <a:srgbClr val="000000"/>
                </a:solidFill>
                <a:latin typeface="Poppins"/>
              </a:rPr>
              <a:t>Or T Levels in Engineering &amp; Manufacturing</a:t>
            </a:r>
          </a:p>
        </p:txBody>
      </p:sp>
      <p:sp>
        <p:nvSpPr>
          <p:cNvPr id="37" name="TextBox 37"/>
          <p:cNvSpPr txBox="1"/>
          <p:nvPr/>
        </p:nvSpPr>
        <p:spPr>
          <a:xfrm>
            <a:off x="6710607" y="8816657"/>
            <a:ext cx="3345151" cy="111188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Degree</a:t>
            </a:r>
          </a:p>
          <a:p>
            <a:pPr algn="ctr">
              <a:lnSpc>
                <a:spcPts val="2239"/>
              </a:lnSpc>
            </a:pPr>
            <a:r>
              <a:rPr lang="en-US" sz="1599">
                <a:solidFill>
                  <a:srgbClr val="000000"/>
                </a:solidFill>
                <a:latin typeface="Poppins"/>
              </a:rPr>
              <a:t>In Science, Maths or Engineering</a:t>
            </a:r>
          </a:p>
          <a:p>
            <a:pPr algn="ctr">
              <a:lnSpc>
                <a:spcPts val="2239"/>
              </a:lnSpc>
            </a:pPr>
            <a:r>
              <a:rPr lang="en-US" sz="1599">
                <a:solidFill>
                  <a:srgbClr val="000000"/>
                </a:solidFill>
                <a:latin typeface="Poppins"/>
              </a:rPr>
              <a:t>Or Apprenticeship</a:t>
            </a:r>
          </a:p>
          <a:p>
            <a:pPr algn="ctr">
              <a:lnSpc>
                <a:spcPts val="2239"/>
              </a:lnSpc>
            </a:pPr>
            <a:r>
              <a:rPr lang="en-US" sz="1599">
                <a:solidFill>
                  <a:srgbClr val="000000"/>
                </a:solidFill>
                <a:latin typeface="Poppins"/>
              </a:rPr>
              <a:t>in Engineering or Manufacturing</a:t>
            </a:r>
          </a:p>
        </p:txBody>
      </p:sp>
      <p:sp>
        <p:nvSpPr>
          <p:cNvPr id="38" name="TextBox 38"/>
          <p:cNvSpPr txBox="1"/>
          <p:nvPr/>
        </p:nvSpPr>
        <p:spPr>
          <a:xfrm>
            <a:off x="10207584" y="8816657"/>
            <a:ext cx="2624343" cy="111188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Work experience</a:t>
            </a:r>
          </a:p>
          <a:p>
            <a:pPr algn="ctr">
              <a:lnSpc>
                <a:spcPts val="2239"/>
              </a:lnSpc>
            </a:pPr>
            <a:r>
              <a:rPr lang="en-US" sz="1599">
                <a:solidFill>
                  <a:srgbClr val="000000"/>
                </a:solidFill>
                <a:latin typeface="Poppins"/>
              </a:rPr>
              <a:t>In a manufacturing, pharmaceutical or engineering company</a:t>
            </a:r>
          </a:p>
        </p:txBody>
      </p:sp>
      <p:sp>
        <p:nvSpPr>
          <p:cNvPr id="39" name="TextBox 39"/>
          <p:cNvSpPr txBox="1"/>
          <p:nvPr/>
        </p:nvSpPr>
        <p:spPr>
          <a:xfrm>
            <a:off x="177389" y="10006649"/>
            <a:ext cx="4865331" cy="198119"/>
          </a:xfrm>
          <a:prstGeom prst="rect">
            <a:avLst/>
          </a:prstGeom>
        </p:spPr>
        <p:txBody>
          <a:bodyPr lIns="0" tIns="0" rIns="0" bIns="0" rtlCol="0" anchor="t">
            <a:spAutoFit/>
          </a:bodyPr>
          <a:lstStyle/>
          <a:p>
            <a:pPr>
              <a:lnSpc>
                <a:spcPts val="1680"/>
              </a:lnSpc>
            </a:pPr>
            <a:r>
              <a:rPr lang="en-US" sz="1200">
                <a:solidFill>
                  <a:srgbClr val="000000"/>
                </a:solidFill>
                <a:latin typeface="Canva Sans 1"/>
              </a:rPr>
              <a:t>Sources: ONS, Parliament UK, Indeed, Vector Solutions</a:t>
            </a:r>
          </a:p>
        </p:txBody>
      </p:sp>
      <p:pic>
        <p:nvPicPr>
          <p:cNvPr id="40" name="Picture 40"/>
          <p:cNvPicPr>
            <a:picLocks noChangeAspect="1"/>
          </p:cNvPicPr>
          <p:nvPr/>
        </p:nvPicPr>
        <p:blipFill>
          <a:blip r:embed="rId7"/>
          <a:srcRect/>
          <a:stretch>
            <a:fillRect/>
          </a:stretch>
        </p:blipFill>
        <p:spPr>
          <a:xfrm>
            <a:off x="7845269" y="7863046"/>
            <a:ext cx="719951" cy="719951"/>
          </a:xfrm>
          <a:prstGeom prst="rect">
            <a:avLst/>
          </a:prstGeom>
        </p:spPr>
      </p:pic>
      <p:sp>
        <p:nvSpPr>
          <p:cNvPr id="41" name="TextBox 41"/>
          <p:cNvSpPr txBox="1"/>
          <p:nvPr/>
        </p:nvSpPr>
        <p:spPr>
          <a:xfrm>
            <a:off x="11064049" y="2143181"/>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Per Year</a:t>
            </a:r>
          </a:p>
        </p:txBody>
      </p:sp>
      <p:grpSp>
        <p:nvGrpSpPr>
          <p:cNvPr id="42" name="Group 42"/>
          <p:cNvGrpSpPr/>
          <p:nvPr/>
        </p:nvGrpSpPr>
        <p:grpSpPr>
          <a:xfrm>
            <a:off x="794722" y="2840462"/>
            <a:ext cx="9040143" cy="1382421"/>
            <a:chOff x="0" y="0"/>
            <a:chExt cx="2380943" cy="364094"/>
          </a:xfrm>
        </p:grpSpPr>
        <p:sp>
          <p:nvSpPr>
            <p:cNvPr id="43" name="Freeform 43"/>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231F20"/>
            </a:solidFill>
          </p:spPr>
        </p:sp>
        <p:sp>
          <p:nvSpPr>
            <p:cNvPr id="44" name="TextBox 44"/>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sp>
        <p:nvSpPr>
          <p:cNvPr id="45" name="TextBox 45"/>
          <p:cNvSpPr txBox="1"/>
          <p:nvPr/>
        </p:nvSpPr>
        <p:spPr>
          <a:xfrm>
            <a:off x="958589" y="2893193"/>
            <a:ext cx="8892210" cy="1198880"/>
          </a:xfrm>
          <a:prstGeom prst="rect">
            <a:avLst/>
          </a:prstGeom>
        </p:spPr>
        <p:txBody>
          <a:bodyPr lIns="0" tIns="0" rIns="0" bIns="0" rtlCol="0" anchor="t">
            <a:spAutoFit/>
          </a:bodyPr>
          <a:lstStyle/>
          <a:p>
            <a:pPr algn="ctr">
              <a:lnSpc>
                <a:spcPts val="3220"/>
              </a:lnSpc>
              <a:spcBef>
                <a:spcPct val="0"/>
              </a:spcBef>
            </a:pPr>
            <a:r>
              <a:rPr lang="en-US" sz="2300">
                <a:solidFill>
                  <a:srgbClr val="FFFFFF"/>
                </a:solidFill>
                <a:latin typeface="Poppins Italics"/>
              </a:rPr>
              <a:t>Advanced Manufacturing is key to the growth of the local economy, with major employment sites across Cambridgeshire &amp; Peterborough.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EBEC658E20454D8BD4C6FF3AF04AF3" ma:contentTypeVersion="12" ma:contentTypeDescription="Create a new document." ma:contentTypeScope="" ma:versionID="6617e43143008b6e5c4b3bc1d9782592">
  <xsd:schema xmlns:xsd="http://www.w3.org/2001/XMLSchema" xmlns:xs="http://www.w3.org/2001/XMLSchema" xmlns:p="http://schemas.microsoft.com/office/2006/metadata/properties" xmlns:ns2="eeaceda8-c325-46e4-bfd7-4fb4eff24764" xmlns:ns3="d734a628-6f2a-41b8-ad7d-d485df23cf33" targetNamespace="http://schemas.microsoft.com/office/2006/metadata/properties" ma:root="true" ma:fieldsID="1049ddfd2b997e0cc6f99aa85c4e2b87" ns2:_="" ns3:_="">
    <xsd:import namespace="eeaceda8-c325-46e4-bfd7-4fb4eff24764"/>
    <xsd:import namespace="d734a628-6f2a-41b8-ad7d-d485df23cf3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aceda8-c325-46e4-bfd7-4fb4eff247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e383a25-59b7-4832-aab6-d6494e285e02"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34a628-6f2a-41b8-ad7d-d485df23cf3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1109746-6972-427f-9520-670e15768aff}" ma:internalName="TaxCatchAll" ma:showField="CatchAllData" ma:web="d734a628-6f2a-41b8-ad7d-d485df23cf33">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eaceda8-c325-46e4-bfd7-4fb4eff24764">
      <Terms xmlns="http://schemas.microsoft.com/office/infopath/2007/PartnerControls"/>
    </lcf76f155ced4ddcb4097134ff3c332f>
    <TaxCatchAll xmlns="d734a628-6f2a-41b8-ad7d-d485df23cf33" xsi:nil="true"/>
  </documentManagement>
</p:properties>
</file>

<file path=customXml/itemProps1.xml><?xml version="1.0" encoding="utf-8"?>
<ds:datastoreItem xmlns:ds="http://schemas.openxmlformats.org/officeDocument/2006/customXml" ds:itemID="{9C17E06C-9C6F-4EC9-BB90-101FE071AB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aceda8-c325-46e4-bfd7-4fb4eff24764"/>
    <ds:schemaRef ds:uri="d734a628-6f2a-41b8-ad7d-d485df23cf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CBA346-4D4D-47A5-8C35-16DD43879F2B}">
  <ds:schemaRefs>
    <ds:schemaRef ds:uri="http://schemas.microsoft.com/sharepoint/v3/contenttype/forms"/>
  </ds:schemaRefs>
</ds:datastoreItem>
</file>

<file path=customXml/itemProps3.xml><?xml version="1.0" encoding="utf-8"?>
<ds:datastoreItem xmlns:ds="http://schemas.openxmlformats.org/officeDocument/2006/customXml" ds:itemID="{E71E65DC-0C4A-4A9C-AF42-BDEB68642029}">
  <ds:schemaRefs>
    <ds:schemaRef ds:uri="http://schemas.microsoft.com/office/2006/metadata/properties"/>
    <ds:schemaRef ds:uri="http://schemas.microsoft.com/office/infopath/2007/PartnerControls"/>
    <ds:schemaRef ds:uri="b81f8890-b772-4976-a4c3-e2b6dc19be5f"/>
    <ds:schemaRef ds:uri="http://schemas.microsoft.com/sharepoint/v3"/>
    <ds:schemaRef ds:uri="74e3dc21-110f-477c-8488-b17d2e0ef34a"/>
    <ds:schemaRef ds:uri="eeaceda8-c325-46e4-bfd7-4fb4eff24764"/>
    <ds:schemaRef ds:uri="d734a628-6f2a-41b8-ad7d-d485df23cf33"/>
  </ds:schemaRefs>
</ds:datastoreItem>
</file>

<file path=docProps/app.xml><?xml version="1.0" encoding="utf-8"?>
<Properties xmlns="http://schemas.openxmlformats.org/officeDocument/2006/extended-properties" xmlns:vt="http://schemas.openxmlformats.org/officeDocument/2006/docPropsVTypes">
  <TotalTime>96</TotalTime>
  <Words>4315</Words>
  <Application>Microsoft Office PowerPoint</Application>
  <PresentationFormat>Custom</PresentationFormat>
  <Paragraphs>723</Paragraphs>
  <Slides>31</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31</vt:i4>
      </vt:variant>
    </vt:vector>
  </HeadingPairs>
  <TitlesOfParts>
    <vt:vector size="45" baseType="lpstr">
      <vt:lpstr>Arial</vt:lpstr>
      <vt:lpstr>Poppins Italics</vt:lpstr>
      <vt:lpstr>Canva Sans 1</vt:lpstr>
      <vt:lpstr>Poppins Bold</vt:lpstr>
      <vt:lpstr>Canva Sans 1 Bold</vt:lpstr>
      <vt:lpstr>Canva Sans</vt:lpstr>
      <vt:lpstr>Poppins Bold Italics</vt:lpstr>
      <vt:lpstr>Calibri</vt:lpstr>
      <vt:lpstr>Bebas Neue Bold</vt:lpstr>
      <vt:lpstr>Canva Sans 2 Bold</vt:lpstr>
      <vt:lpstr>Poppins</vt:lpstr>
      <vt:lpstr>Bebas Neue</vt:lpstr>
      <vt:lpstr>Canva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CPCA LMI template</dc:title>
  <dc:creator>Joshua Roberts</dc:creator>
  <cp:lastModifiedBy>Joshua Roberts</cp:lastModifiedBy>
  <cp:revision>13</cp:revision>
  <dcterms:created xsi:type="dcterms:W3CDTF">2006-08-16T00:00:00Z</dcterms:created>
  <dcterms:modified xsi:type="dcterms:W3CDTF">2023-01-24T11:22:45Z</dcterms:modified>
  <dc:identifier>DAFM3Xo11NY</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b0448d4-1b6c-4670-88b9-0606aa4680da_Enabled">
    <vt:lpwstr>true</vt:lpwstr>
  </property>
  <property fmtid="{D5CDD505-2E9C-101B-9397-08002B2CF9AE}" pid="3" name="MSIP_Label_bb0448d4-1b6c-4670-88b9-0606aa4680da_SetDate">
    <vt:lpwstr>2023-01-06T09:45:13Z</vt:lpwstr>
  </property>
  <property fmtid="{D5CDD505-2E9C-101B-9397-08002B2CF9AE}" pid="4" name="MSIP_Label_bb0448d4-1b6c-4670-88b9-0606aa4680da_Method">
    <vt:lpwstr>Standard</vt:lpwstr>
  </property>
  <property fmtid="{D5CDD505-2E9C-101B-9397-08002B2CF9AE}" pid="5" name="MSIP_Label_bb0448d4-1b6c-4670-88b9-0606aa4680da_Name">
    <vt:lpwstr>OFFICIAL</vt:lpwstr>
  </property>
  <property fmtid="{D5CDD505-2E9C-101B-9397-08002B2CF9AE}" pid="6" name="MSIP_Label_bb0448d4-1b6c-4670-88b9-0606aa4680da_SiteId">
    <vt:lpwstr>66c9b3de-4a43-4c2b-b3a2-a3f312c01394</vt:lpwstr>
  </property>
  <property fmtid="{D5CDD505-2E9C-101B-9397-08002B2CF9AE}" pid="7" name="MSIP_Label_bb0448d4-1b6c-4670-88b9-0606aa4680da_ActionId">
    <vt:lpwstr>206270de-73b2-4d43-840b-3904094477b3</vt:lpwstr>
  </property>
  <property fmtid="{D5CDD505-2E9C-101B-9397-08002B2CF9AE}" pid="8" name="MSIP_Label_bb0448d4-1b6c-4670-88b9-0606aa4680da_ContentBits">
    <vt:lpwstr>0</vt:lpwstr>
  </property>
  <property fmtid="{D5CDD505-2E9C-101B-9397-08002B2CF9AE}" pid="9" name="ContentTypeId">
    <vt:lpwstr>0x010100C0D598AA8F22C74F8B6D2B93491D9F57</vt:lpwstr>
  </property>
</Properties>
</file>